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56" r:id="rId2"/>
    <p:sldId id="270" r:id="rId3"/>
    <p:sldId id="257" r:id="rId4"/>
    <p:sldId id="267" r:id="rId5"/>
    <p:sldId id="274" r:id="rId6"/>
    <p:sldId id="268" r:id="rId7"/>
    <p:sldId id="278" r:id="rId8"/>
    <p:sldId id="272" r:id="rId9"/>
    <p:sldId id="271" r:id="rId10"/>
    <p:sldId id="273" r:id="rId11"/>
    <p:sldId id="277" r:id="rId12"/>
    <p:sldId id="279" r:id="rId13"/>
    <p:sldId id="269" r:id="rId14"/>
    <p:sldId id="261" r:id="rId15"/>
    <p:sldId id="275" r:id="rId16"/>
    <p:sldId id="260" r:id="rId17"/>
    <p:sldId id="276" r:id="rId18"/>
    <p:sldId id="280" r:id="rId1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599" autoAdjust="0"/>
  </p:normalViewPr>
  <p:slideViewPr>
    <p:cSldViewPr>
      <p:cViewPr varScale="1">
        <p:scale>
          <a:sx n="78" d="100"/>
          <a:sy n="78" d="100"/>
        </p:scale>
        <p:origin x="1109" y="43"/>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11/6/2025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11/6/2025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Add New Asset (Left Panel):</a:t>
            </a:r>
            <a:r>
              <a:rPr lang="en-US" dirty="0"/>
              <a:t> This is a simple form where you can add new investments to your portfolio. You enter the asset's name, its stock ticker symbol (like 'AAPL' for Apple), the quantity you own, and the original price you paid for it.</a:t>
            </a:r>
          </a:p>
          <a:p>
            <a:r>
              <a:rPr lang="en-US" b="1" dirty="0"/>
              <a:t>Portfolio View (Main Table):</a:t>
            </a:r>
            <a:r>
              <a:rPr lang="en-US" dirty="0"/>
              <a:t> This large table in the center lists all the assets you have added. For each asset (like Apple and Infosys), it clearly shows:</a:t>
            </a:r>
          </a:p>
          <a:p>
            <a:r>
              <a:rPr lang="en-US" dirty="0"/>
              <a:t>Quantity (how many you own)</a:t>
            </a:r>
          </a:p>
          <a:p>
            <a:r>
              <a:rPr lang="en-US" dirty="0"/>
              <a:t>Purchase Price (what you paid)</a:t>
            </a:r>
          </a:p>
          <a:p>
            <a:r>
              <a:rPr lang="en-US" dirty="0"/>
              <a:t>Current Price (today's market price)</a:t>
            </a:r>
          </a:p>
          <a:p>
            <a:r>
              <a:rPr lang="en-US" dirty="0"/>
              <a:t>Total Value (Current Price x Quantity)</a:t>
            </a:r>
          </a:p>
          <a:p>
            <a:r>
              <a:rPr lang="en-US" dirty="0"/>
              <a:t>Gain/Loss (how much money you've made or lost, shown in both ₹ and %)</a:t>
            </a:r>
          </a:p>
          <a:p>
            <a:r>
              <a:rPr lang="en-US" b="1" dirty="0"/>
              <a:t>Overall Summary (Top):</a:t>
            </a:r>
            <a:r>
              <a:rPr lang="en-US" dirty="0"/>
              <a:t> Above the table, you see the most important numbers: your </a:t>
            </a:r>
            <a:r>
              <a:rPr lang="en-US" b="1" dirty="0"/>
              <a:t>Total Portfolio Value</a:t>
            </a:r>
            <a:r>
              <a:rPr lang="en-US" dirty="0"/>
              <a:t> and your </a:t>
            </a:r>
            <a:r>
              <a:rPr lang="en-US" b="1" dirty="0"/>
              <a:t>Total Gain/Loss</a:t>
            </a:r>
            <a:r>
              <a:rPr lang="en-US" dirty="0"/>
              <a:t> combined from all your assets.</a:t>
            </a:r>
          </a:p>
          <a:p>
            <a:r>
              <a:rPr lang="en-US" b="1" dirty="0"/>
              <a:t>Control Panel (Bottom Buttons):</a:t>
            </a:r>
            <a:r>
              <a:rPr lang="en-US" dirty="0"/>
              <a:t> This bar lets you control the application:</a:t>
            </a:r>
          </a:p>
          <a:p>
            <a:r>
              <a:rPr lang="en-US" b="1" dirty="0"/>
              <a:t>Load/Save:</a:t>
            </a:r>
            <a:r>
              <a:rPr lang="en-US" dirty="0"/>
              <a:t> You can load sample data, load your saved portfolio from a file, or save your current portfolio.</a:t>
            </a:r>
          </a:p>
          <a:p>
            <a:r>
              <a:rPr lang="en-US" b="1" dirty="0"/>
              <a:t>Refresh Market Prices:</a:t>
            </a:r>
            <a:r>
              <a:rPr lang="en-US" dirty="0"/>
              <a:t> This button updates the "Current Price" for all your assets to give you real-time data.</a:t>
            </a:r>
          </a:p>
          <a:p>
            <a:r>
              <a:rPr lang="en-US" b="1" dirty="0"/>
              <a:t>Show Charts:</a:t>
            </a:r>
            <a:r>
              <a:rPr lang="en-US" dirty="0"/>
              <a:t> These buttons open the "Allocation (Pie)" and "Performance (Bar)" charts you showed me earlier</a:t>
            </a:r>
          </a:p>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11</a:t>
            </a:fld>
            <a:endParaRPr lang="en-IN"/>
          </a:p>
        </p:txBody>
      </p:sp>
    </p:spTree>
    <p:extLst>
      <p:ext uri="{BB962C8B-B14F-4D97-AF65-F5344CB8AC3E}">
        <p14:creationId xmlns:p14="http://schemas.microsoft.com/office/powerpoint/2010/main" val="95036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(Portfolio Asset Allocation):</a:t>
            </a:r>
            <a:r>
              <a:rPr lang="en-US" dirty="0"/>
              <a:t> This pie chart shows how your money is divided. The large blue section shows that most of your investment is in "Infosys," while the smaller red section shows you have less invested in "Apple."</a:t>
            </a:r>
          </a:p>
          <a:p>
            <a:r>
              <a:rPr lang="en-US" b="1" dirty="0"/>
              <a:t>Right (Portfolio Performance):</a:t>
            </a:r>
            <a:r>
              <a:rPr lang="en-US" dirty="0"/>
              <a:t> This bar chart shows your profit and loss for each asset. The large, negative red bar for "Apple" means you have a significant loss on that stock. The smaller, positive red bar for "Infosys" shows you have a gain on that investment.</a:t>
            </a:r>
          </a:p>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12</a:t>
            </a:fld>
            <a:endParaRPr lang="en-IN"/>
          </a:p>
        </p:txBody>
      </p:sp>
    </p:spTree>
    <p:extLst>
      <p:ext uri="{BB962C8B-B14F-4D97-AF65-F5344CB8AC3E}">
        <p14:creationId xmlns:p14="http://schemas.microsoft.com/office/powerpoint/2010/main" val="632245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outlines your application's main functions, which are divided into two categories:</a:t>
            </a:r>
          </a:p>
          <a:p>
            <a:r>
              <a:rPr lang="en-US" b="1" dirty="0"/>
              <a:t>Core App Features:</a:t>
            </a:r>
            <a:r>
              <a:rPr lang="en-US" dirty="0"/>
              <a:t> These are the functions the user directly interacts with. They include:</a:t>
            </a:r>
          </a:p>
          <a:p>
            <a:pPr lvl="1"/>
            <a:r>
              <a:rPr lang="en-US" b="1" dirty="0"/>
              <a:t>Adding new assets</a:t>
            </a:r>
            <a:r>
              <a:rPr lang="en-US" dirty="0"/>
              <a:t> (name, symbol, quantity, price).</a:t>
            </a:r>
          </a:p>
          <a:p>
            <a:pPr lvl="1"/>
            <a:r>
              <a:rPr lang="en-US" dirty="0"/>
              <a:t>Viewing the portfolio in a </a:t>
            </a:r>
            <a:r>
              <a:rPr lang="en-US" b="1" dirty="0"/>
              <a:t>clear table</a:t>
            </a:r>
            <a:r>
              <a:rPr lang="en-US" dirty="0"/>
              <a:t>.</a:t>
            </a:r>
          </a:p>
          <a:p>
            <a:pPr lvl="1"/>
            <a:r>
              <a:rPr lang="en-US" dirty="0"/>
              <a:t>Seeing </a:t>
            </a:r>
            <a:r>
              <a:rPr lang="en-US" b="1" dirty="0"/>
              <a:t>real-time profit/loss</a:t>
            </a:r>
            <a:r>
              <a:rPr lang="en-US" dirty="0"/>
              <a:t> calculations.</a:t>
            </a:r>
          </a:p>
          <a:p>
            <a:pPr lvl="1"/>
            <a:r>
              <a:rPr lang="en-US" b="1" dirty="0"/>
              <a:t>Loading and saving</a:t>
            </a:r>
            <a:r>
              <a:rPr lang="en-US" dirty="0"/>
              <a:t> the portfolio data.</a:t>
            </a:r>
          </a:p>
          <a:p>
            <a:pPr lvl="1"/>
            <a:r>
              <a:rPr lang="en-US" dirty="0"/>
              <a:t>A </a:t>
            </a:r>
            <a:r>
              <a:rPr lang="en-US" b="1" dirty="0"/>
              <a:t>"Refresh" button</a:t>
            </a:r>
            <a:r>
              <a:rPr lang="en-US" dirty="0"/>
              <a:t> to get the latest market prices.</a:t>
            </a:r>
          </a:p>
          <a:p>
            <a:pPr lvl="1"/>
            <a:r>
              <a:rPr lang="en-US" dirty="0"/>
              <a:t>A </a:t>
            </a:r>
            <a:r>
              <a:rPr lang="en-US" b="1" dirty="0"/>
              <a:t>clean and simple UI</a:t>
            </a:r>
            <a:r>
              <a:rPr lang="en-US" dirty="0"/>
              <a:t> (User Interface).</a:t>
            </a:r>
          </a:p>
          <a:p>
            <a:r>
              <a:rPr lang="en-US" b="1" dirty="0"/>
              <a:t>Risk &amp; Privacy Analysis:</a:t>
            </a:r>
            <a:r>
              <a:rPr lang="en-US" dirty="0"/>
              <a:t> This is a more technical analysis </a:t>
            </a:r>
            <a:r>
              <a:rPr lang="en-US" i="1" dirty="0"/>
              <a:t>about</a:t>
            </a:r>
            <a:r>
              <a:rPr lang="en-US" dirty="0"/>
              <a:t> your project. It's not a user-facing feature but part of your development documentation. It includes:</a:t>
            </a:r>
          </a:p>
          <a:p>
            <a:pPr lvl="1"/>
            <a:r>
              <a:rPr lang="en-US" dirty="0"/>
              <a:t>A </a:t>
            </a:r>
            <a:r>
              <a:rPr lang="en-US" b="1" dirty="0"/>
              <a:t>Privacy Impact Assessment (PIA)</a:t>
            </a:r>
            <a:r>
              <a:rPr lang="en-US" dirty="0"/>
              <a:t> diagram to map data handling and identify privacy risks.</a:t>
            </a:r>
          </a:p>
          <a:p>
            <a:pPr lvl="1"/>
            <a:r>
              <a:rPr lang="en-US" dirty="0"/>
              <a:t>A </a:t>
            </a:r>
            <a:r>
              <a:rPr lang="en-US" b="1" dirty="0"/>
              <a:t>Risk Analysis Bar Graph</a:t>
            </a:r>
            <a:r>
              <a:rPr lang="en-US" dirty="0"/>
              <a:t> to prove that your security protocols (like passwords or encryption) effectively reduce threats from a "High" to a "Low" level</a:t>
            </a:r>
          </a:p>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a:t>
            </a:fld>
            <a:endParaRPr lang="en-IN"/>
          </a:p>
        </p:txBody>
      </p:sp>
    </p:spTree>
    <p:extLst>
      <p:ext uri="{BB962C8B-B14F-4D97-AF65-F5344CB8AC3E}">
        <p14:creationId xmlns:p14="http://schemas.microsoft.com/office/powerpoint/2010/main" val="44614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11/6/2025</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11/6/2025</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11/6/2025</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11/6/2025</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11/6/2025</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11/6/2025</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11/6/2025</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11/6/2025</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11/6/2025</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11/6/2025</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11/6/2025</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hyperlink" Target="https://pixabay.com/fr/illustrations/merci-note-merci-noter-message-142814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2095500"/>
            <a:ext cx="9144000" cy="2667000"/>
          </a:xfrm>
        </p:spPr>
        <p:txBody>
          <a:bodyPr/>
          <a:lstStyle/>
          <a:p>
            <a:pPr algn="ctr">
              <a:lnSpc>
                <a:spcPct val="100000"/>
              </a:lnSpc>
            </a:pPr>
            <a:r>
              <a:rPr lang="en-US" sz="4000" b="1" spc="600" dirty="0">
                <a:solidFill>
                  <a:schemeClr val="tx1">
                    <a:lumMod val="50000"/>
                  </a:schemeClr>
                </a:solidFill>
                <a:latin typeface="Times New Roman" panose="02020603050405020304" pitchFamily="18" charset="0"/>
                <a:ea typeface="Gill Sans Light"/>
                <a:cs typeface="Times New Roman" panose="02020603050405020304" pitchFamily="18" charset="0"/>
                <a:sym typeface="Gill Sans Light"/>
              </a:rPr>
              <a:t>PERSONAL PORTFOLIO MANAGEMENT DASHBOARD</a:t>
            </a:r>
          </a:p>
        </p:txBody>
      </p:sp>
      <p:sp>
        <p:nvSpPr>
          <p:cNvPr id="3" name="Subtitle 2"/>
          <p:cNvSpPr>
            <a:spLocks noGrp="1"/>
          </p:cNvSpPr>
          <p:nvPr>
            <p:ph type="subTitle" idx="1"/>
          </p:nvPr>
        </p:nvSpPr>
        <p:spPr>
          <a:xfrm>
            <a:off x="0" y="4762500"/>
            <a:ext cx="12188825" cy="1066800"/>
          </a:xfrm>
        </p:spPr>
        <p:txBody>
          <a:bodyPr/>
          <a:lstStyle/>
          <a:p>
            <a:r>
              <a:rPr lang="en-US" kern="1500" spc="900" dirty="0">
                <a:solidFill>
                  <a:schemeClr val="tx1">
                    <a:lumMod val="50000"/>
                  </a:schemeClr>
                </a:solidFill>
                <a:latin typeface="Times New Roman" panose="02020603050405020304" pitchFamily="18" charset="0"/>
                <a:cs typeface="Times New Roman" panose="02020603050405020304" pitchFamily="18" charset="0"/>
              </a:rPr>
              <a:t>Tracking Your Investments AND Assets AT A Glance</a:t>
            </a:r>
          </a:p>
        </p:txBody>
      </p:sp>
      <p:sp>
        <p:nvSpPr>
          <p:cNvPr id="4" name="TextBox 3">
            <a:extLst>
              <a:ext uri="{FF2B5EF4-FFF2-40B4-BE49-F238E27FC236}">
                <a16:creationId xmlns:a16="http://schemas.microsoft.com/office/drawing/2014/main" id="{DF2A090C-A89F-FF0E-6836-977A3474BD80}"/>
              </a:ext>
            </a:extLst>
          </p:cNvPr>
          <p:cNvSpPr txBox="1"/>
          <p:nvPr/>
        </p:nvSpPr>
        <p:spPr>
          <a:xfrm>
            <a:off x="765820" y="5182084"/>
            <a:ext cx="13753528" cy="1655838"/>
          </a:xfrm>
          <a:prstGeom prst="rect">
            <a:avLst/>
          </a:prstGeom>
          <a:noFill/>
        </p:spPr>
        <p:txBody>
          <a:bodyPr wrap="square" rtlCol="0">
            <a:spAutoFit/>
          </a:bodyPr>
          <a:lstStyle/>
          <a:p>
            <a:pPr>
              <a:lnSpc>
                <a:spcPts val="3236"/>
              </a:lnSpc>
            </a:pPr>
            <a:r>
              <a:rPr lang="en-US" sz="2400" u="sng" dirty="0">
                <a:solidFill>
                  <a:schemeClr val="tx1">
                    <a:lumMod val="75000"/>
                  </a:schemeClr>
                </a:solidFill>
                <a:latin typeface="Times New Roman" panose="02020603050405020304" pitchFamily="18" charset="0"/>
                <a:ea typeface="Gill Sans Light"/>
                <a:cs typeface="Times New Roman" panose="02020603050405020304" pitchFamily="18" charset="0"/>
                <a:sym typeface="Gill Sans Light"/>
              </a:rPr>
              <a:t>Presented by:</a:t>
            </a:r>
          </a:p>
          <a:p>
            <a:pPr>
              <a:lnSpc>
                <a:spcPts val="3236"/>
              </a:lnSpc>
            </a:pPr>
            <a:r>
              <a:rPr lang="en-US" sz="2400" dirty="0">
                <a:solidFill>
                  <a:schemeClr val="tx1">
                    <a:lumMod val="75000"/>
                  </a:schemeClr>
                </a:solidFill>
                <a:latin typeface="Times New Roman" panose="02020603050405020304" pitchFamily="18" charset="0"/>
                <a:ea typeface="Gill Sans Light"/>
                <a:cs typeface="Times New Roman" panose="02020603050405020304" pitchFamily="18" charset="0"/>
                <a:sym typeface="Gill Sans Light"/>
              </a:rPr>
              <a:t>Keerthana B S  24SUUBECS0909</a:t>
            </a:r>
          </a:p>
          <a:p>
            <a:pPr>
              <a:lnSpc>
                <a:spcPts val="3236"/>
              </a:lnSpc>
            </a:pPr>
            <a:r>
              <a:rPr lang="en-US" sz="2400" dirty="0">
                <a:solidFill>
                  <a:schemeClr val="tx1">
                    <a:lumMod val="75000"/>
                  </a:schemeClr>
                </a:solidFill>
                <a:latin typeface="Times New Roman" panose="02020603050405020304" pitchFamily="18" charset="0"/>
                <a:ea typeface="Gill Sans Light"/>
                <a:cs typeface="Times New Roman" panose="02020603050405020304" pitchFamily="18" charset="0"/>
                <a:sym typeface="Gill Sans Light"/>
              </a:rPr>
              <a:t>Keerthana D     24SUUBECS0911</a:t>
            </a:r>
          </a:p>
          <a:p>
            <a:pPr>
              <a:lnSpc>
                <a:spcPct val="90000"/>
              </a:lnSpc>
            </a:pPr>
            <a:endParaRPr lang="en-IN" sz="2400" dirty="0">
              <a:solidFill>
                <a:schemeClr val="tx1">
                  <a:lumMod val="7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1DC60AA-E1A0-5F77-27A5-A8E98A96DDE8}"/>
              </a:ext>
            </a:extLst>
          </p:cNvPr>
          <p:cNvSpPr txBox="1"/>
          <p:nvPr/>
        </p:nvSpPr>
        <p:spPr>
          <a:xfrm>
            <a:off x="5590356" y="5387268"/>
            <a:ext cx="6048672" cy="1655838"/>
          </a:xfrm>
          <a:prstGeom prst="rect">
            <a:avLst/>
          </a:prstGeom>
          <a:noFill/>
        </p:spPr>
        <p:txBody>
          <a:bodyPr wrap="square" rtlCol="0">
            <a:spAutoFit/>
          </a:bodyPr>
          <a:lstStyle/>
          <a:p>
            <a:pPr>
              <a:lnSpc>
                <a:spcPts val="3236"/>
              </a:lnSpc>
            </a:pPr>
            <a:r>
              <a:rPr lang="en-US" sz="2400" dirty="0">
                <a:solidFill>
                  <a:schemeClr val="tx1">
                    <a:lumMod val="75000"/>
                  </a:schemeClr>
                </a:solidFill>
                <a:latin typeface="Times New Roman" panose="02020603050405020304" pitchFamily="18" charset="0"/>
                <a:ea typeface="Gill Sans Light"/>
                <a:cs typeface="Times New Roman" panose="02020603050405020304" pitchFamily="18" charset="0"/>
                <a:sym typeface="Gill Sans Light"/>
              </a:rPr>
              <a:t>Keerthana D		       24SUUBECS0912</a:t>
            </a:r>
          </a:p>
          <a:p>
            <a:pPr>
              <a:lnSpc>
                <a:spcPts val="3236"/>
              </a:lnSpc>
            </a:pPr>
            <a:r>
              <a:rPr lang="en-US" sz="2400" dirty="0">
                <a:solidFill>
                  <a:schemeClr val="tx1">
                    <a:lumMod val="75000"/>
                  </a:schemeClr>
                </a:solidFill>
                <a:latin typeface="Times New Roman" panose="02020603050405020304" pitchFamily="18" charset="0"/>
                <a:ea typeface="Gill Sans Light"/>
                <a:cs typeface="Times New Roman" panose="02020603050405020304" pitchFamily="18" charset="0"/>
                <a:sym typeface="Gill Sans Light"/>
              </a:rPr>
              <a:t>Keerthi V </a:t>
            </a:r>
            <a:r>
              <a:rPr lang="en-US" sz="2400" dirty="0" err="1">
                <a:solidFill>
                  <a:schemeClr val="tx1">
                    <a:lumMod val="75000"/>
                  </a:schemeClr>
                </a:solidFill>
                <a:latin typeface="Times New Roman" panose="02020603050405020304" pitchFamily="18" charset="0"/>
                <a:ea typeface="Gill Sans Light"/>
                <a:cs typeface="Times New Roman" panose="02020603050405020304" pitchFamily="18" charset="0"/>
                <a:sym typeface="Gill Sans Light"/>
              </a:rPr>
              <a:t>Meharwade</a:t>
            </a:r>
            <a:r>
              <a:rPr lang="en-US" sz="2400">
                <a:solidFill>
                  <a:schemeClr val="tx1">
                    <a:lumMod val="75000"/>
                  </a:schemeClr>
                </a:solidFill>
                <a:latin typeface="Times New Roman" panose="02020603050405020304" pitchFamily="18" charset="0"/>
                <a:ea typeface="Gill Sans Light"/>
                <a:cs typeface="Times New Roman" panose="02020603050405020304" pitchFamily="18" charset="0"/>
                <a:sym typeface="Gill Sans Light"/>
              </a:rPr>
              <a:t>       24SUUBECS0927</a:t>
            </a:r>
            <a:endParaRPr lang="en-US" sz="2400" dirty="0">
              <a:solidFill>
                <a:schemeClr val="tx1">
                  <a:lumMod val="75000"/>
                </a:schemeClr>
              </a:solidFill>
              <a:latin typeface="Times New Roman" panose="02020603050405020304" pitchFamily="18" charset="0"/>
              <a:ea typeface="Gill Sans Light"/>
              <a:cs typeface="Times New Roman" panose="02020603050405020304" pitchFamily="18" charset="0"/>
              <a:sym typeface="Gill Sans Light"/>
            </a:endParaRPr>
          </a:p>
          <a:p>
            <a:pPr>
              <a:lnSpc>
                <a:spcPts val="3236"/>
              </a:lnSpc>
            </a:pPr>
            <a:r>
              <a:rPr lang="en-US" sz="2400" dirty="0">
                <a:solidFill>
                  <a:schemeClr val="tx1">
                    <a:lumMod val="75000"/>
                  </a:schemeClr>
                </a:solidFill>
                <a:latin typeface="Times New Roman" panose="02020603050405020304" pitchFamily="18" charset="0"/>
                <a:ea typeface="Gill Sans Light"/>
                <a:cs typeface="Times New Roman" panose="02020603050405020304" pitchFamily="18" charset="0"/>
                <a:sym typeface="Gill Sans Light"/>
              </a:rPr>
              <a:t>Kiran Mahantesh Biradar  24SUUBECS0937</a:t>
            </a:r>
          </a:p>
          <a:p>
            <a:pPr>
              <a:lnSpc>
                <a:spcPct val="9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BB81-B6AA-9D1B-E7CA-A92B25ABD444}"/>
              </a:ext>
            </a:extLst>
          </p:cNvPr>
          <p:cNvSpPr>
            <a:spLocks noGrp="1"/>
          </p:cNvSpPr>
          <p:nvPr>
            <p:ph type="title"/>
          </p:nvPr>
        </p:nvSpPr>
        <p:spPr>
          <a:xfrm>
            <a:off x="1522413" y="476672"/>
            <a:ext cx="9143998" cy="1020762"/>
          </a:xfrm>
        </p:spPr>
        <p:txBody>
          <a:bodyPr/>
          <a:lstStyle/>
          <a:p>
            <a:r>
              <a:rPr lang="en-IN" b="1" spc="600" dirty="0">
                <a:solidFill>
                  <a:schemeClr val="tx1">
                    <a:lumMod val="50000"/>
                  </a:schemeClr>
                </a:solidFill>
                <a:latin typeface="Times New Roman" panose="02020603050405020304" pitchFamily="18" charset="0"/>
                <a:cs typeface="Times New Roman" panose="02020603050405020304" pitchFamily="18" charset="0"/>
              </a:rPr>
              <a:t>DATAFLOW DIAGRAM :</a:t>
            </a:r>
          </a:p>
        </p:txBody>
      </p:sp>
      <p:sp>
        <p:nvSpPr>
          <p:cNvPr id="11" name="Rectangle: Rounded Corners 10">
            <a:extLst>
              <a:ext uri="{FF2B5EF4-FFF2-40B4-BE49-F238E27FC236}">
                <a16:creationId xmlns:a16="http://schemas.microsoft.com/office/drawing/2014/main" id="{B6F31E69-3EEC-9E32-C6F9-2BBF54CE0786}"/>
              </a:ext>
            </a:extLst>
          </p:cNvPr>
          <p:cNvSpPr/>
          <p:nvPr/>
        </p:nvSpPr>
        <p:spPr>
          <a:xfrm>
            <a:off x="1499081" y="2132856"/>
            <a:ext cx="2075051" cy="1008112"/>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79BA2D67-828A-B422-D9D3-0A06FD9E8434}"/>
              </a:ext>
            </a:extLst>
          </p:cNvPr>
          <p:cNvSpPr/>
          <p:nvPr/>
        </p:nvSpPr>
        <p:spPr>
          <a:xfrm>
            <a:off x="4015122" y="2132856"/>
            <a:ext cx="2075051" cy="1008112"/>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B7BAED8C-06EB-5021-2816-142DCD2F243F}"/>
              </a:ext>
            </a:extLst>
          </p:cNvPr>
          <p:cNvSpPr/>
          <p:nvPr/>
        </p:nvSpPr>
        <p:spPr>
          <a:xfrm>
            <a:off x="6454452" y="2132856"/>
            <a:ext cx="2075051" cy="1008112"/>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A8EF2D77-12EF-AC27-CF8F-89FFBBDAA39C}"/>
              </a:ext>
            </a:extLst>
          </p:cNvPr>
          <p:cNvSpPr/>
          <p:nvPr/>
        </p:nvSpPr>
        <p:spPr>
          <a:xfrm>
            <a:off x="8893782" y="2132856"/>
            <a:ext cx="2075051" cy="1008112"/>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0F8EC6C0-B2F2-E8D6-D5B9-448A6B3628F2}"/>
              </a:ext>
            </a:extLst>
          </p:cNvPr>
          <p:cNvSpPr/>
          <p:nvPr/>
        </p:nvSpPr>
        <p:spPr>
          <a:xfrm>
            <a:off x="2710036" y="5373216"/>
            <a:ext cx="2075051" cy="1008112"/>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3FE3A7AD-DED3-E0D0-88F2-1511F661BF24}"/>
              </a:ext>
            </a:extLst>
          </p:cNvPr>
          <p:cNvSpPr/>
          <p:nvPr/>
        </p:nvSpPr>
        <p:spPr>
          <a:xfrm>
            <a:off x="4968474" y="5364857"/>
            <a:ext cx="2075051" cy="1008112"/>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1E847020-BA86-697B-9A57-EF83C32A5393}"/>
              </a:ext>
            </a:extLst>
          </p:cNvPr>
          <p:cNvSpPr/>
          <p:nvPr/>
        </p:nvSpPr>
        <p:spPr>
          <a:xfrm>
            <a:off x="7315785" y="5373216"/>
            <a:ext cx="2075051" cy="1008112"/>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12255C58-96C4-451B-65A2-858C6B791DD9}"/>
              </a:ext>
            </a:extLst>
          </p:cNvPr>
          <p:cNvSpPr/>
          <p:nvPr/>
        </p:nvSpPr>
        <p:spPr>
          <a:xfrm>
            <a:off x="4781864" y="3661373"/>
            <a:ext cx="2448272" cy="125151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EBE57BA8-D038-EE5C-3ABC-B4F72AF29711}"/>
              </a:ext>
            </a:extLst>
          </p:cNvPr>
          <p:cNvSpPr/>
          <p:nvPr/>
        </p:nvSpPr>
        <p:spPr>
          <a:xfrm>
            <a:off x="7632549" y="3645024"/>
            <a:ext cx="1324445" cy="576064"/>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BD668095-8563-5DF5-9582-69CA85495D31}"/>
              </a:ext>
            </a:extLst>
          </p:cNvPr>
          <p:cNvSpPr/>
          <p:nvPr/>
        </p:nvSpPr>
        <p:spPr>
          <a:xfrm>
            <a:off x="7650188" y="4386669"/>
            <a:ext cx="1375874" cy="576064"/>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B60200FB-7017-930A-3EEB-6A9E704E96C4}"/>
              </a:ext>
            </a:extLst>
          </p:cNvPr>
          <p:cNvSpPr/>
          <p:nvPr/>
        </p:nvSpPr>
        <p:spPr>
          <a:xfrm>
            <a:off x="352038" y="3963097"/>
            <a:ext cx="2376264" cy="648072"/>
          </a:xfrm>
          <a:prstGeom prst="roundRect">
            <a:avLst>
              <a:gd name="adj" fmla="val 50000"/>
            </a:avLst>
          </a:prstGeom>
          <a:solidFill>
            <a:srgbClr val="FF0000"/>
          </a:solid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8C90FDD8-2ADE-BAE3-5083-583563192890}"/>
              </a:ext>
            </a:extLst>
          </p:cNvPr>
          <p:cNvSpPr/>
          <p:nvPr/>
        </p:nvSpPr>
        <p:spPr>
          <a:xfrm>
            <a:off x="9381981" y="3929741"/>
            <a:ext cx="2376264" cy="648072"/>
          </a:xfrm>
          <a:prstGeom prst="roundRect">
            <a:avLst>
              <a:gd name="adj" fmla="val 50000"/>
            </a:avLst>
          </a:prstGeom>
          <a:solidFill>
            <a:srgbClr val="FF0000"/>
          </a:solid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26DD896-0BDF-E34B-45BF-F200E3D4FBB3}"/>
              </a:ext>
            </a:extLst>
          </p:cNvPr>
          <p:cNvSpPr txBox="1"/>
          <p:nvPr/>
        </p:nvSpPr>
        <p:spPr>
          <a:xfrm>
            <a:off x="1701924" y="2276872"/>
            <a:ext cx="1800200" cy="757130"/>
          </a:xfrm>
          <a:prstGeom prst="rect">
            <a:avLst/>
          </a:prstGeom>
          <a:noFill/>
        </p:spPr>
        <p:txBody>
          <a:bodyPr wrap="square" rtlCol="0">
            <a:spAutoFit/>
          </a:bodyPr>
          <a:lstStyle/>
          <a:p>
            <a:pPr>
              <a:lnSpc>
                <a:spcPct val="90000"/>
              </a:lnSpc>
            </a:pPr>
            <a:r>
              <a:rPr lang="en-IN" sz="2400">
                <a:latin typeface="Times New Roman" panose="02020603050405020304" pitchFamily="18" charset="0"/>
                <a:cs typeface="Times New Roman" panose="02020603050405020304" pitchFamily="18" charset="0"/>
              </a:rPr>
              <a:t>Show bar Chart </a:t>
            </a:r>
            <a:endParaRPr lang="en-IN" sz="24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512C226C-D467-2C39-4408-982354E3AC08}"/>
              </a:ext>
            </a:extLst>
          </p:cNvPr>
          <p:cNvSpPr txBox="1"/>
          <p:nvPr/>
        </p:nvSpPr>
        <p:spPr>
          <a:xfrm>
            <a:off x="4150196" y="2276872"/>
            <a:ext cx="1728192" cy="757130"/>
          </a:xfrm>
          <a:prstGeom prst="rect">
            <a:avLst/>
          </a:prstGeom>
          <a:noFill/>
        </p:spPr>
        <p:txBody>
          <a:bodyPr wrap="square" rtlCol="0">
            <a:spAutoFit/>
          </a:bodyPr>
          <a:lstStyle/>
          <a:p>
            <a:pPr>
              <a:lnSpc>
                <a:spcPct val="90000"/>
              </a:lnSpc>
            </a:pPr>
            <a:r>
              <a:rPr lang="en-IN" sz="2400">
                <a:latin typeface="Times New Roman" panose="02020603050405020304" pitchFamily="18" charset="0"/>
                <a:cs typeface="Times New Roman" panose="02020603050405020304" pitchFamily="18" charset="0"/>
              </a:rPr>
              <a:t>Show pie Chart</a:t>
            </a:r>
            <a:endParaRPr lang="en-IN" sz="24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581E868A-2538-D70E-65B9-D3CE83FACFCB}"/>
              </a:ext>
            </a:extLst>
          </p:cNvPr>
          <p:cNvSpPr txBox="1"/>
          <p:nvPr/>
        </p:nvSpPr>
        <p:spPr>
          <a:xfrm>
            <a:off x="6618528" y="2387936"/>
            <a:ext cx="1872208" cy="424732"/>
          </a:xfrm>
          <a:prstGeom prst="rect">
            <a:avLst/>
          </a:prstGeom>
          <a:noFill/>
        </p:spPr>
        <p:txBody>
          <a:bodyPr wrap="square" rtlCol="0">
            <a:spAutoFit/>
          </a:bodyPr>
          <a:lstStyle/>
          <a:p>
            <a:pPr>
              <a:lnSpc>
                <a:spcPct val="90000"/>
              </a:lnSpc>
            </a:pPr>
            <a:r>
              <a:rPr lang="en-IN" sz="2400" dirty="0">
                <a:latin typeface="Times New Roman" panose="02020603050405020304" pitchFamily="18" charset="0"/>
                <a:cs typeface="Times New Roman" panose="02020603050405020304" pitchFamily="18" charset="0"/>
              </a:rPr>
              <a:t>Save to File </a:t>
            </a:r>
          </a:p>
        </p:txBody>
      </p:sp>
      <p:sp>
        <p:nvSpPr>
          <p:cNvPr id="55" name="TextBox 54">
            <a:extLst>
              <a:ext uri="{FF2B5EF4-FFF2-40B4-BE49-F238E27FC236}">
                <a16:creationId xmlns:a16="http://schemas.microsoft.com/office/drawing/2014/main" id="{34AE39EF-12E3-BE11-FDAD-1A806C9CAEDE}"/>
              </a:ext>
            </a:extLst>
          </p:cNvPr>
          <p:cNvSpPr txBox="1"/>
          <p:nvPr/>
        </p:nvSpPr>
        <p:spPr>
          <a:xfrm>
            <a:off x="8956994" y="2217292"/>
            <a:ext cx="2160240" cy="757130"/>
          </a:xfrm>
          <a:prstGeom prst="rect">
            <a:avLst/>
          </a:prstGeom>
          <a:noFill/>
        </p:spPr>
        <p:txBody>
          <a:bodyPr wrap="square" rtlCol="0">
            <a:spAutoFit/>
          </a:bodyPr>
          <a:lstStyle/>
          <a:p>
            <a:pPr>
              <a:lnSpc>
                <a:spcPct val="90000"/>
              </a:lnSpc>
            </a:pPr>
            <a:r>
              <a:rPr lang="en-IN" sz="2400" dirty="0">
                <a:latin typeface="Times New Roman" panose="02020603050405020304" pitchFamily="18" charset="0"/>
                <a:cs typeface="Times New Roman" panose="02020603050405020304" pitchFamily="18" charset="0"/>
              </a:rPr>
              <a:t>Load Sample Data</a:t>
            </a:r>
          </a:p>
        </p:txBody>
      </p:sp>
      <p:sp>
        <p:nvSpPr>
          <p:cNvPr id="56" name="TextBox 55">
            <a:extLst>
              <a:ext uri="{FF2B5EF4-FFF2-40B4-BE49-F238E27FC236}">
                <a16:creationId xmlns:a16="http://schemas.microsoft.com/office/drawing/2014/main" id="{B92C2E67-C7F2-09E7-271E-16A9AEAADACD}"/>
              </a:ext>
            </a:extLst>
          </p:cNvPr>
          <p:cNvSpPr txBox="1"/>
          <p:nvPr/>
        </p:nvSpPr>
        <p:spPr>
          <a:xfrm>
            <a:off x="577540" y="4086305"/>
            <a:ext cx="2075051" cy="369332"/>
          </a:xfrm>
          <a:prstGeom prst="rect">
            <a:avLst/>
          </a:prstGeom>
          <a:noFill/>
        </p:spPr>
        <p:txBody>
          <a:bodyPr wrap="square" rtlCol="0">
            <a:spAutoFit/>
          </a:bodyPr>
          <a:lstStyle/>
          <a:p>
            <a:pPr>
              <a:lnSpc>
                <a:spcPct val="90000"/>
              </a:lnSpc>
            </a:pPr>
            <a:r>
              <a:rPr lang="en-IN" sz="2000" dirty="0">
                <a:latin typeface="Times New Roman" panose="02020603050405020304" pitchFamily="18" charset="0"/>
                <a:cs typeface="Times New Roman" panose="02020603050405020304" pitchFamily="18" charset="0"/>
              </a:rPr>
              <a:t>Application start </a:t>
            </a:r>
          </a:p>
        </p:txBody>
      </p:sp>
      <p:sp>
        <p:nvSpPr>
          <p:cNvPr id="57" name="TextBox 56">
            <a:extLst>
              <a:ext uri="{FF2B5EF4-FFF2-40B4-BE49-F238E27FC236}">
                <a16:creationId xmlns:a16="http://schemas.microsoft.com/office/drawing/2014/main" id="{D1F4619B-F45E-640C-D45D-E12238B138D3}"/>
              </a:ext>
            </a:extLst>
          </p:cNvPr>
          <p:cNvSpPr txBox="1"/>
          <p:nvPr/>
        </p:nvSpPr>
        <p:spPr>
          <a:xfrm>
            <a:off x="9486186" y="4058605"/>
            <a:ext cx="2376264" cy="424732"/>
          </a:xfrm>
          <a:prstGeom prst="rect">
            <a:avLst/>
          </a:prstGeom>
          <a:noFill/>
        </p:spPr>
        <p:txBody>
          <a:bodyPr wrap="square" rtlCol="0">
            <a:spAutoFit/>
          </a:bodyPr>
          <a:lstStyle/>
          <a:p>
            <a:pPr>
              <a:lnSpc>
                <a:spcPct val="90000"/>
              </a:lnSpc>
            </a:pPr>
            <a:r>
              <a:rPr lang="en-IN" sz="2400" dirty="0">
                <a:latin typeface="Times New Roman" panose="02020603050405020304" pitchFamily="18" charset="0"/>
                <a:cs typeface="Times New Roman" panose="02020603050405020304" pitchFamily="18" charset="0"/>
              </a:rPr>
              <a:t>Application end</a:t>
            </a:r>
          </a:p>
        </p:txBody>
      </p:sp>
      <p:sp>
        <p:nvSpPr>
          <p:cNvPr id="58" name="TextBox 57">
            <a:extLst>
              <a:ext uri="{FF2B5EF4-FFF2-40B4-BE49-F238E27FC236}">
                <a16:creationId xmlns:a16="http://schemas.microsoft.com/office/drawing/2014/main" id="{F6D16B69-7A5B-7F9F-3006-39E2BE4FAE82}"/>
              </a:ext>
            </a:extLst>
          </p:cNvPr>
          <p:cNvSpPr txBox="1"/>
          <p:nvPr/>
        </p:nvSpPr>
        <p:spPr>
          <a:xfrm>
            <a:off x="5206851" y="3929740"/>
            <a:ext cx="1628575" cy="757130"/>
          </a:xfrm>
          <a:prstGeom prst="rect">
            <a:avLst/>
          </a:prstGeom>
          <a:noFill/>
        </p:spPr>
        <p:txBody>
          <a:bodyPr wrap="square" rtlCol="0">
            <a:spAutoFit/>
          </a:bodyPr>
          <a:lstStyle/>
          <a:p>
            <a:pPr>
              <a:lnSpc>
                <a:spcPct val="90000"/>
              </a:lnSpc>
            </a:pPr>
            <a:r>
              <a:rPr lang="en-IN" sz="2400" dirty="0">
                <a:latin typeface="Times New Roman" panose="02020603050405020304" pitchFamily="18" charset="0"/>
                <a:cs typeface="Times New Roman" panose="02020603050405020304" pitchFamily="18" charset="0"/>
              </a:rPr>
              <a:t>Portfolio Dashboard</a:t>
            </a:r>
          </a:p>
        </p:txBody>
      </p:sp>
      <p:sp>
        <p:nvSpPr>
          <p:cNvPr id="59" name="TextBox 58">
            <a:extLst>
              <a:ext uri="{FF2B5EF4-FFF2-40B4-BE49-F238E27FC236}">
                <a16:creationId xmlns:a16="http://schemas.microsoft.com/office/drawing/2014/main" id="{46477C0C-0F20-55BE-2B14-97EB15940FDE}"/>
              </a:ext>
            </a:extLst>
          </p:cNvPr>
          <p:cNvSpPr txBox="1"/>
          <p:nvPr/>
        </p:nvSpPr>
        <p:spPr>
          <a:xfrm>
            <a:off x="2964125" y="5683431"/>
            <a:ext cx="1800200" cy="424732"/>
          </a:xfrm>
          <a:prstGeom prst="rect">
            <a:avLst/>
          </a:prstGeom>
          <a:noFill/>
        </p:spPr>
        <p:txBody>
          <a:bodyPr wrap="square" rtlCol="0">
            <a:spAutoFit/>
          </a:bodyPr>
          <a:lstStyle/>
          <a:p>
            <a:pPr>
              <a:lnSpc>
                <a:spcPct val="90000"/>
              </a:lnSpc>
            </a:pPr>
            <a:r>
              <a:rPr lang="en-IN" sz="2400" dirty="0">
                <a:latin typeface="Times New Roman" panose="02020603050405020304" pitchFamily="18" charset="0"/>
                <a:cs typeface="Times New Roman" panose="02020603050405020304" pitchFamily="18" charset="0"/>
              </a:rPr>
              <a:t>Add Asset </a:t>
            </a:r>
          </a:p>
        </p:txBody>
      </p:sp>
      <p:sp>
        <p:nvSpPr>
          <p:cNvPr id="60" name="TextBox 59">
            <a:extLst>
              <a:ext uri="{FF2B5EF4-FFF2-40B4-BE49-F238E27FC236}">
                <a16:creationId xmlns:a16="http://schemas.microsoft.com/office/drawing/2014/main" id="{79D8B62B-004D-B5D4-73C1-44F3469C3057}"/>
              </a:ext>
            </a:extLst>
          </p:cNvPr>
          <p:cNvSpPr txBox="1"/>
          <p:nvPr/>
        </p:nvSpPr>
        <p:spPr>
          <a:xfrm>
            <a:off x="5039176" y="5517232"/>
            <a:ext cx="1927812" cy="757130"/>
          </a:xfrm>
          <a:prstGeom prst="rect">
            <a:avLst/>
          </a:prstGeom>
          <a:noFill/>
        </p:spPr>
        <p:txBody>
          <a:bodyPr wrap="square" rtlCol="0">
            <a:spAutoFit/>
          </a:bodyPr>
          <a:lstStyle/>
          <a:p>
            <a:pPr>
              <a:lnSpc>
                <a:spcPct val="90000"/>
              </a:lnSpc>
            </a:pPr>
            <a:r>
              <a:rPr lang="en-IN" sz="2400" dirty="0">
                <a:latin typeface="Times New Roman" panose="02020603050405020304" pitchFamily="18" charset="0"/>
                <a:cs typeface="Times New Roman" panose="02020603050405020304" pitchFamily="18" charset="0"/>
              </a:rPr>
              <a:t>Refresh Market Prices</a:t>
            </a:r>
          </a:p>
        </p:txBody>
      </p:sp>
      <p:sp>
        <p:nvSpPr>
          <p:cNvPr id="61" name="TextBox 60">
            <a:extLst>
              <a:ext uri="{FF2B5EF4-FFF2-40B4-BE49-F238E27FC236}">
                <a16:creationId xmlns:a16="http://schemas.microsoft.com/office/drawing/2014/main" id="{0DA34F8F-1DC4-53D7-51EA-2910387CE800}"/>
              </a:ext>
            </a:extLst>
          </p:cNvPr>
          <p:cNvSpPr txBox="1"/>
          <p:nvPr/>
        </p:nvSpPr>
        <p:spPr>
          <a:xfrm>
            <a:off x="7590636" y="5523229"/>
            <a:ext cx="1800200" cy="757130"/>
          </a:xfrm>
          <a:prstGeom prst="rect">
            <a:avLst/>
          </a:prstGeom>
          <a:noFill/>
        </p:spPr>
        <p:txBody>
          <a:bodyPr wrap="square" rtlCol="0">
            <a:spAutoFit/>
          </a:bodyPr>
          <a:lstStyle/>
          <a:p>
            <a:pPr>
              <a:lnSpc>
                <a:spcPct val="90000"/>
              </a:lnSpc>
            </a:pPr>
            <a:r>
              <a:rPr lang="en-IN" sz="2400" dirty="0">
                <a:latin typeface="Times New Roman" panose="02020603050405020304" pitchFamily="18" charset="0"/>
                <a:cs typeface="Times New Roman" panose="02020603050405020304" pitchFamily="18" charset="0"/>
              </a:rPr>
              <a:t>Load from File</a:t>
            </a:r>
          </a:p>
        </p:txBody>
      </p:sp>
      <p:sp>
        <p:nvSpPr>
          <p:cNvPr id="62" name="TextBox 61">
            <a:extLst>
              <a:ext uri="{FF2B5EF4-FFF2-40B4-BE49-F238E27FC236}">
                <a16:creationId xmlns:a16="http://schemas.microsoft.com/office/drawing/2014/main" id="{947F300F-EFD7-A0C4-49DF-3B0D32829BF1}"/>
              </a:ext>
            </a:extLst>
          </p:cNvPr>
          <p:cNvSpPr txBox="1"/>
          <p:nvPr/>
        </p:nvSpPr>
        <p:spPr>
          <a:xfrm>
            <a:off x="7632549" y="3661974"/>
            <a:ext cx="1544051" cy="535531"/>
          </a:xfrm>
          <a:prstGeom prst="rect">
            <a:avLst/>
          </a:prstGeom>
          <a:noFill/>
        </p:spPr>
        <p:txBody>
          <a:bodyPr wrap="square" rtlCol="0">
            <a:spAutoFit/>
          </a:bodyPr>
          <a:lstStyle/>
          <a:p>
            <a:pPr>
              <a:lnSpc>
                <a:spcPct val="90000"/>
              </a:lnSpc>
            </a:pPr>
            <a:r>
              <a:rPr lang="en-IN" sz="1600" dirty="0">
                <a:latin typeface="Times New Roman" panose="02020603050405020304" pitchFamily="18" charset="0"/>
                <a:cs typeface="Times New Roman" panose="02020603050405020304" pitchFamily="18" charset="0"/>
              </a:rPr>
              <a:t>Show load success dialog</a:t>
            </a:r>
          </a:p>
        </p:txBody>
      </p:sp>
      <p:sp>
        <p:nvSpPr>
          <p:cNvPr id="63" name="TextBox 62">
            <a:extLst>
              <a:ext uri="{FF2B5EF4-FFF2-40B4-BE49-F238E27FC236}">
                <a16:creationId xmlns:a16="http://schemas.microsoft.com/office/drawing/2014/main" id="{95D8CBBF-AD26-4B1F-5D0F-0EFABF55A60F}"/>
              </a:ext>
            </a:extLst>
          </p:cNvPr>
          <p:cNvSpPr txBox="1"/>
          <p:nvPr/>
        </p:nvSpPr>
        <p:spPr>
          <a:xfrm>
            <a:off x="7781200" y="4413647"/>
            <a:ext cx="1175794" cy="535531"/>
          </a:xfrm>
          <a:prstGeom prst="rect">
            <a:avLst/>
          </a:prstGeom>
          <a:noFill/>
        </p:spPr>
        <p:txBody>
          <a:bodyPr wrap="square" rtlCol="0">
            <a:spAutoFit/>
          </a:bodyPr>
          <a:lstStyle/>
          <a:p>
            <a:pPr>
              <a:lnSpc>
                <a:spcPct val="90000"/>
              </a:lnSpc>
            </a:pPr>
            <a:r>
              <a:rPr lang="en-IN" sz="1600" dirty="0">
                <a:latin typeface="Times New Roman" panose="02020603050405020304" pitchFamily="18" charset="0"/>
                <a:cs typeface="Times New Roman" panose="02020603050405020304" pitchFamily="18" charset="0"/>
              </a:rPr>
              <a:t>Update summary </a:t>
            </a:r>
          </a:p>
        </p:txBody>
      </p:sp>
      <p:cxnSp>
        <p:nvCxnSpPr>
          <p:cNvPr id="65" name="Straight Arrow Connector 64">
            <a:extLst>
              <a:ext uri="{FF2B5EF4-FFF2-40B4-BE49-F238E27FC236}">
                <a16:creationId xmlns:a16="http://schemas.microsoft.com/office/drawing/2014/main" id="{4FFE23BB-C055-4E14-F375-69AD47DA55FD}"/>
              </a:ext>
            </a:extLst>
          </p:cNvPr>
          <p:cNvCxnSpPr>
            <a:cxnSpLocks/>
            <a:stCxn id="22" idx="3"/>
            <a:endCxn id="18" idx="1"/>
          </p:cNvCxnSpPr>
          <p:nvPr/>
        </p:nvCxnSpPr>
        <p:spPr>
          <a:xfrm>
            <a:off x="2728302" y="4287133"/>
            <a:ext cx="2053562" cy="0"/>
          </a:xfrm>
          <a:prstGeom prst="straightConnector1">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5842F12E-3CAE-C089-A8C0-0C1BCF0C4DE6}"/>
              </a:ext>
            </a:extLst>
          </p:cNvPr>
          <p:cNvCxnSpPr>
            <a:cxnSpLocks/>
            <a:stCxn id="11" idx="2"/>
          </p:cNvCxnSpPr>
          <p:nvPr/>
        </p:nvCxnSpPr>
        <p:spPr>
          <a:xfrm rot="16200000" flipH="1">
            <a:off x="3276136" y="2401438"/>
            <a:ext cx="788772" cy="2267831"/>
          </a:xfrm>
          <a:prstGeom prst="bentConnector2">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71EA10F-7776-1506-AF5B-452AAB3C1971}"/>
              </a:ext>
            </a:extLst>
          </p:cNvPr>
          <p:cNvCxnSpPr>
            <a:cxnSpLocks/>
            <a:stCxn id="15" idx="0"/>
          </p:cNvCxnSpPr>
          <p:nvPr/>
        </p:nvCxnSpPr>
        <p:spPr>
          <a:xfrm rot="5400000" flipH="1" flipV="1">
            <a:off x="3921540" y="4512892"/>
            <a:ext cx="686346" cy="1034302"/>
          </a:xfrm>
          <a:prstGeom prst="bentConnector2">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361F569-B447-6143-F58F-C9444FAC98E8}"/>
              </a:ext>
            </a:extLst>
          </p:cNvPr>
          <p:cNvCxnSpPr>
            <a:cxnSpLocks/>
            <a:stCxn id="16" idx="0"/>
            <a:endCxn id="18" idx="2"/>
          </p:cNvCxnSpPr>
          <p:nvPr/>
        </p:nvCxnSpPr>
        <p:spPr>
          <a:xfrm flipV="1">
            <a:off x="6006000" y="4912892"/>
            <a:ext cx="0" cy="451965"/>
          </a:xfrm>
          <a:prstGeom prst="straightConnector1">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id="{2702BB21-DDA5-6765-3274-760BC42ED75B}"/>
              </a:ext>
            </a:extLst>
          </p:cNvPr>
          <p:cNvCxnSpPr>
            <a:cxnSpLocks/>
            <a:stCxn id="17" idx="0"/>
            <a:endCxn id="18" idx="2"/>
          </p:cNvCxnSpPr>
          <p:nvPr/>
        </p:nvCxnSpPr>
        <p:spPr>
          <a:xfrm rot="16200000" flipV="1">
            <a:off x="6949494" y="3969398"/>
            <a:ext cx="460324" cy="2347311"/>
          </a:xfrm>
          <a:prstGeom prst="bentConnector3">
            <a:avLst>
              <a:gd name="adj1" fmla="val 37184"/>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F4C9556-F79B-1DBF-733C-2D0896032241}"/>
              </a:ext>
            </a:extLst>
          </p:cNvPr>
          <p:cNvCxnSpPr>
            <a:cxnSpLocks/>
            <a:endCxn id="62" idx="1"/>
          </p:cNvCxnSpPr>
          <p:nvPr/>
        </p:nvCxnSpPr>
        <p:spPr>
          <a:xfrm>
            <a:off x="7230136" y="3929739"/>
            <a:ext cx="402413" cy="1"/>
          </a:xfrm>
          <a:prstGeom prst="line">
            <a:avLst/>
          </a:prstGeom>
          <a:ln w="381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133F67A-73C5-4036-75FC-78DB7169167E}"/>
              </a:ext>
            </a:extLst>
          </p:cNvPr>
          <p:cNvCxnSpPr>
            <a:cxnSpLocks/>
            <a:stCxn id="20" idx="1"/>
          </p:cNvCxnSpPr>
          <p:nvPr/>
        </p:nvCxnSpPr>
        <p:spPr>
          <a:xfrm flipH="1" flipV="1">
            <a:off x="7236959" y="4668855"/>
            <a:ext cx="413229" cy="5846"/>
          </a:xfrm>
          <a:prstGeom prst="line">
            <a:avLst/>
          </a:prstGeom>
          <a:ln w="381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FCF4D34-7779-8B61-6336-7A67A90777C2}"/>
              </a:ext>
            </a:extLst>
          </p:cNvPr>
          <p:cNvCxnSpPr>
            <a:cxnSpLocks/>
            <a:stCxn id="12" idx="2"/>
          </p:cNvCxnSpPr>
          <p:nvPr/>
        </p:nvCxnSpPr>
        <p:spPr>
          <a:xfrm>
            <a:off x="5052648" y="3140968"/>
            <a:ext cx="0" cy="520405"/>
          </a:xfrm>
          <a:prstGeom prst="straightConnector1">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4AA9C30-EB8D-D8C2-F8BD-C16B56BC4AFE}"/>
              </a:ext>
            </a:extLst>
          </p:cNvPr>
          <p:cNvCxnSpPr>
            <a:cxnSpLocks/>
          </p:cNvCxnSpPr>
          <p:nvPr/>
        </p:nvCxnSpPr>
        <p:spPr>
          <a:xfrm>
            <a:off x="6835426" y="3124619"/>
            <a:ext cx="0" cy="520405"/>
          </a:xfrm>
          <a:prstGeom prst="straightConnector1">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411FB067-4021-32E7-09C7-FFD39B871D30}"/>
              </a:ext>
            </a:extLst>
          </p:cNvPr>
          <p:cNvCxnSpPr>
            <a:cxnSpLocks/>
            <a:stCxn id="14" idx="2"/>
          </p:cNvCxnSpPr>
          <p:nvPr/>
        </p:nvCxnSpPr>
        <p:spPr>
          <a:xfrm rot="5400000">
            <a:off x="8267297" y="1720809"/>
            <a:ext cx="243853" cy="3084171"/>
          </a:xfrm>
          <a:prstGeom prst="bentConnector2">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EBB47D31-FBCA-4401-2903-D426E0F61D46}"/>
              </a:ext>
            </a:extLst>
          </p:cNvPr>
          <p:cNvCxnSpPr>
            <a:cxnSpLocks/>
            <a:stCxn id="19" idx="3"/>
            <a:endCxn id="24" idx="0"/>
          </p:cNvCxnSpPr>
          <p:nvPr/>
        </p:nvCxnSpPr>
        <p:spPr>
          <a:xfrm flipV="1">
            <a:off x="8956994" y="3929741"/>
            <a:ext cx="1613119" cy="3315"/>
          </a:xfrm>
          <a:prstGeom prst="bentConnector4">
            <a:avLst>
              <a:gd name="adj1" fmla="val 13173"/>
              <a:gd name="adj2" fmla="val 9059517"/>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3786ADB0-4EC7-765A-ED08-DFB83071055D}"/>
              </a:ext>
            </a:extLst>
          </p:cNvPr>
          <p:cNvCxnSpPr>
            <a:cxnSpLocks/>
            <a:stCxn id="20" idx="3"/>
            <a:endCxn id="24" idx="2"/>
          </p:cNvCxnSpPr>
          <p:nvPr/>
        </p:nvCxnSpPr>
        <p:spPr>
          <a:xfrm flipV="1">
            <a:off x="9026062" y="4577813"/>
            <a:ext cx="1544051" cy="96888"/>
          </a:xfrm>
          <a:prstGeom prst="bentConnector2">
            <a:avLst/>
          </a:prstGeom>
          <a:ln w="381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35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F8BD-11AB-009E-7DFD-00C4891ACF1E}"/>
              </a:ext>
            </a:extLst>
          </p:cNvPr>
          <p:cNvSpPr>
            <a:spLocks noGrp="1"/>
          </p:cNvSpPr>
          <p:nvPr>
            <p:ph type="title"/>
          </p:nvPr>
        </p:nvSpPr>
        <p:spPr>
          <a:xfrm>
            <a:off x="4366220" y="-184051"/>
            <a:ext cx="8927974" cy="1020762"/>
          </a:xfrm>
        </p:spPr>
        <p:txBody>
          <a:bodyPr/>
          <a:lstStyle/>
          <a:p>
            <a:r>
              <a:rPr lang="en-IN" b="1" u="sng" spc="600" dirty="0">
                <a:solidFill>
                  <a:schemeClr val="tx1">
                    <a:lumMod val="50000"/>
                  </a:schemeClr>
                </a:solidFill>
                <a:latin typeface="Times New Roman" panose="02020603050405020304" pitchFamily="18" charset="0"/>
                <a:cs typeface="Times New Roman" panose="02020603050405020304" pitchFamily="18" charset="0"/>
              </a:rPr>
              <a:t>SNAPSHOTS</a:t>
            </a:r>
          </a:p>
        </p:txBody>
      </p:sp>
      <p:pic>
        <p:nvPicPr>
          <p:cNvPr id="8" name="WhatsApp Video 2025-11-04 at 21.25.05_cea84608">
            <a:hlinkClick r:id="" action="ppaction://media"/>
            <a:extLst>
              <a:ext uri="{FF2B5EF4-FFF2-40B4-BE49-F238E27FC236}">
                <a16:creationId xmlns:a16="http://schemas.microsoft.com/office/drawing/2014/main" id="{9F1EC460-486B-99B7-D5C4-7B12B44C33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36711"/>
            <a:ext cx="12188826" cy="6021289"/>
          </a:xfrm>
          <a:prstGeom prst="rect">
            <a:avLst/>
          </a:prstGeom>
        </p:spPr>
      </p:pic>
    </p:spTree>
    <p:extLst>
      <p:ext uri="{BB962C8B-B14F-4D97-AF65-F5344CB8AC3E}">
        <p14:creationId xmlns:p14="http://schemas.microsoft.com/office/powerpoint/2010/main" val="28415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1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EA73-AFBB-1F72-AC14-8A7A92165E5A}"/>
              </a:ext>
            </a:extLst>
          </p:cNvPr>
          <p:cNvSpPr>
            <a:spLocks noGrp="1"/>
          </p:cNvSpPr>
          <p:nvPr>
            <p:ph type="title"/>
          </p:nvPr>
        </p:nvSpPr>
        <p:spPr>
          <a:xfrm>
            <a:off x="1629916" y="536610"/>
            <a:ext cx="9143998" cy="1020762"/>
          </a:xfrm>
        </p:spPr>
        <p:txBody>
          <a:bodyPr/>
          <a:lstStyle/>
          <a:p>
            <a:r>
              <a:rPr lang="en-IN" b="1" u="sng" spc="600" dirty="0">
                <a:solidFill>
                  <a:schemeClr val="tx1">
                    <a:lumMod val="50000"/>
                  </a:schemeClr>
                </a:solidFill>
                <a:latin typeface="Times New Roman" panose="02020603050405020304" pitchFamily="18" charset="0"/>
                <a:cs typeface="Times New Roman" panose="02020603050405020304" pitchFamily="18" charset="0"/>
              </a:rPr>
              <a:t>SNAPSHOTS…!</a:t>
            </a:r>
            <a:endParaRPr lang="en-IN" dirty="0"/>
          </a:p>
        </p:txBody>
      </p:sp>
      <p:pic>
        <p:nvPicPr>
          <p:cNvPr id="8" name="Content Placeholder 7">
            <a:extLst>
              <a:ext uri="{FF2B5EF4-FFF2-40B4-BE49-F238E27FC236}">
                <a16:creationId xmlns:a16="http://schemas.microsoft.com/office/drawing/2014/main" id="{86936E31-A225-D145-40CA-87473031F98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b="15586"/>
          <a:stretch>
            <a:fillRect/>
          </a:stretch>
        </p:blipFill>
        <p:spPr>
          <a:xfrm>
            <a:off x="405780" y="1628800"/>
            <a:ext cx="4992489" cy="3241522"/>
          </a:xfrm>
        </p:spPr>
      </p:pic>
      <p:pic>
        <p:nvPicPr>
          <p:cNvPr id="10" name="Picture 9">
            <a:extLst>
              <a:ext uri="{FF2B5EF4-FFF2-40B4-BE49-F238E27FC236}">
                <a16:creationId xmlns:a16="http://schemas.microsoft.com/office/drawing/2014/main" id="{02AC8C79-4863-6BC0-9FCA-59C4D6879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372" y="1628799"/>
            <a:ext cx="5220072" cy="3241523"/>
          </a:xfrm>
          <a:prstGeom prst="rect">
            <a:avLst/>
          </a:prstGeom>
        </p:spPr>
      </p:pic>
      <p:graphicFrame>
        <p:nvGraphicFramePr>
          <p:cNvPr id="11" name="Table 10">
            <a:extLst>
              <a:ext uri="{FF2B5EF4-FFF2-40B4-BE49-F238E27FC236}">
                <a16:creationId xmlns:a16="http://schemas.microsoft.com/office/drawing/2014/main" id="{791BA176-6751-1CEB-5379-1A00023BA201}"/>
              </a:ext>
            </a:extLst>
          </p:cNvPr>
          <p:cNvGraphicFramePr>
            <a:graphicFrameLocks noGrp="1"/>
          </p:cNvGraphicFramePr>
          <p:nvPr>
            <p:extLst>
              <p:ext uri="{D42A27DB-BD31-4B8C-83A1-F6EECF244321}">
                <p14:modId xmlns:p14="http://schemas.microsoft.com/office/powerpoint/2010/main" val="2499986719"/>
              </p:ext>
            </p:extLst>
          </p:nvPr>
        </p:nvGraphicFramePr>
        <p:xfrm>
          <a:off x="909836" y="5013176"/>
          <a:ext cx="9144000" cy="1737360"/>
        </p:xfrm>
        <a:graphic>
          <a:graphicData uri="http://schemas.openxmlformats.org/drawingml/2006/table">
            <a:tbl>
              <a:tblPr/>
              <a:tblGrid>
                <a:gridCol w="4572000">
                  <a:extLst>
                    <a:ext uri="{9D8B030D-6E8A-4147-A177-3AD203B41FA5}">
                      <a16:colId xmlns:a16="http://schemas.microsoft.com/office/drawing/2014/main" val="3722355183"/>
                    </a:ext>
                  </a:extLst>
                </a:gridCol>
                <a:gridCol w="4572000">
                  <a:extLst>
                    <a:ext uri="{9D8B030D-6E8A-4147-A177-3AD203B41FA5}">
                      <a16:colId xmlns:a16="http://schemas.microsoft.com/office/drawing/2014/main" val="3075338091"/>
                    </a:ext>
                  </a:extLst>
                </a:gridCol>
              </a:tblGrid>
              <a:tr h="0">
                <a:tc>
                  <a:txBody>
                    <a:bodyPr/>
                    <a:lstStyle/>
                    <a:p>
                      <a:pPr rtl="0">
                        <a:buNone/>
                      </a:pPr>
                      <a:r>
                        <a:rPr lang="en-IN" b="1">
                          <a:solidFill>
                            <a:schemeClr val="tx1"/>
                          </a:solidFill>
                          <a:effectLst/>
                          <a:latin typeface="Times New Roman" panose="02020603050405020304" pitchFamily="18" charset="0"/>
                          <a:cs typeface="Times New Roman" panose="02020603050405020304" pitchFamily="18" charset="0"/>
                        </a:rPr>
                        <a:t>Pie Chart</a:t>
                      </a:r>
                      <a:endParaRPr lang="en-IN">
                        <a:solidFill>
                          <a:schemeClr val="tx1"/>
                        </a:solidFill>
                        <a:effectLst/>
                        <a:latin typeface="Times New Roman" panose="02020603050405020304" pitchFamily="18" charset="0"/>
                        <a:cs typeface="Times New Roman" panose="02020603050405020304" pitchFamily="18" charset="0"/>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n-IN" b="1">
                          <a:solidFill>
                            <a:schemeClr val="tx1"/>
                          </a:solidFill>
                          <a:effectLst/>
                          <a:latin typeface="Times New Roman" panose="02020603050405020304" pitchFamily="18" charset="0"/>
                          <a:cs typeface="Times New Roman" panose="02020603050405020304" pitchFamily="18" charset="0"/>
                        </a:rPr>
                        <a:t>Bar Chart</a:t>
                      </a:r>
                      <a:endParaRPr lang="en-IN">
                        <a:solidFill>
                          <a:schemeClr val="tx1"/>
                        </a:solidFill>
                        <a:effectLst/>
                        <a:latin typeface="Times New Roman" panose="02020603050405020304" pitchFamily="18" charset="0"/>
                        <a:cs typeface="Times New Roman" panose="02020603050405020304" pitchFamily="18" charset="0"/>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9537463"/>
                  </a:ext>
                </a:extLst>
              </a:tr>
              <a:tr h="0">
                <a:tc>
                  <a:txBody>
                    <a:bodyPr/>
                    <a:lstStyle/>
                    <a:p>
                      <a:pPr rtl="0">
                        <a:buNone/>
                      </a:pPr>
                      <a:r>
                        <a:rPr lang="en-US" dirty="0">
                          <a:solidFill>
                            <a:schemeClr val="tx1"/>
                          </a:solidFill>
                          <a:effectLst/>
                          <a:latin typeface="Times New Roman" panose="02020603050405020304" pitchFamily="18" charset="0"/>
                          <a:cs typeface="Times New Roman" panose="02020603050405020304" pitchFamily="18" charset="0"/>
                        </a:rPr>
                        <a:t>1. Best for showing </a:t>
                      </a:r>
                      <a:r>
                        <a:rPr lang="en-US" b="1" dirty="0">
                          <a:solidFill>
                            <a:schemeClr val="tx1"/>
                          </a:solidFill>
                          <a:effectLst/>
                          <a:latin typeface="Times New Roman" panose="02020603050405020304" pitchFamily="18" charset="0"/>
                          <a:cs typeface="Times New Roman" panose="02020603050405020304" pitchFamily="18" charset="0"/>
                        </a:rPr>
                        <a:t>parts of a whole</a:t>
                      </a:r>
                      <a:r>
                        <a:rPr lang="en-US" dirty="0">
                          <a:solidFill>
                            <a:schemeClr val="tx1"/>
                          </a:solidFill>
                          <a:effectLst/>
                          <a:latin typeface="Times New Roman" panose="02020603050405020304" pitchFamily="18" charset="0"/>
                          <a:cs typeface="Times New Roman" panose="02020603050405020304" pitchFamily="18" charset="0"/>
                        </a:rPr>
                        <a:t> (like percentages).</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n-US">
                          <a:solidFill>
                            <a:schemeClr val="tx1"/>
                          </a:solidFill>
                          <a:effectLst/>
                          <a:latin typeface="Times New Roman" panose="02020603050405020304" pitchFamily="18" charset="0"/>
                          <a:cs typeface="Times New Roman" panose="02020603050405020304" pitchFamily="18" charset="0"/>
                        </a:rPr>
                        <a:t>1. Best for </a:t>
                      </a:r>
                      <a:r>
                        <a:rPr lang="en-US" b="1">
                          <a:solidFill>
                            <a:schemeClr val="tx1"/>
                          </a:solidFill>
                          <a:effectLst/>
                          <a:latin typeface="Times New Roman" panose="02020603050405020304" pitchFamily="18" charset="0"/>
                          <a:cs typeface="Times New Roman" panose="02020603050405020304" pitchFamily="18" charset="0"/>
                        </a:rPr>
                        <a:t>comparing values</a:t>
                      </a:r>
                      <a:r>
                        <a:rPr lang="en-US">
                          <a:solidFill>
                            <a:schemeClr val="tx1"/>
                          </a:solidFill>
                          <a:effectLst/>
                          <a:latin typeface="Times New Roman" panose="02020603050405020304" pitchFamily="18" charset="0"/>
                          <a:cs typeface="Times New Roman" panose="02020603050405020304" pitchFamily="18" charset="0"/>
                        </a:rPr>
                        <a:t> against each other.</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73139692"/>
                  </a:ext>
                </a:extLst>
              </a:tr>
              <a:tr h="0">
                <a:tc>
                  <a:txBody>
                    <a:bodyPr/>
                    <a:lstStyle/>
                    <a:p>
                      <a:pPr rtl="0">
                        <a:buNone/>
                      </a:pPr>
                      <a:r>
                        <a:rPr lang="en-US" dirty="0">
                          <a:solidFill>
                            <a:schemeClr val="tx1"/>
                          </a:solidFill>
                          <a:effectLst/>
                          <a:latin typeface="Times New Roman" panose="02020603050405020304" pitchFamily="18" charset="0"/>
                          <a:cs typeface="Times New Roman" panose="02020603050405020304" pitchFamily="18" charset="0"/>
                        </a:rPr>
                        <a:t>2. Clearly shows which category is the </a:t>
                      </a:r>
                      <a:r>
                        <a:rPr lang="en-US" b="1" dirty="0">
                          <a:solidFill>
                            <a:schemeClr val="tx1"/>
                          </a:solidFill>
                          <a:effectLst/>
                          <a:latin typeface="Times New Roman" panose="02020603050405020304" pitchFamily="18" charset="0"/>
                          <a:cs typeface="Times New Roman" panose="02020603050405020304" pitchFamily="18" charset="0"/>
                        </a:rPr>
                        <a:t>biggest or smallest piece</a:t>
                      </a:r>
                      <a:r>
                        <a:rPr lang="en-US" dirty="0">
                          <a:solidFill>
                            <a:schemeClr val="tx1"/>
                          </a:solidFill>
                          <a:effectLst/>
                          <a:latin typeface="Times New Roman" panose="02020603050405020304" pitchFamily="18" charset="0"/>
                          <a:cs typeface="Times New Roman" panose="02020603050405020304" pitchFamily="18" charset="0"/>
                        </a:rPr>
                        <a:t> of the total.</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n-US" dirty="0">
                          <a:solidFill>
                            <a:schemeClr val="tx1"/>
                          </a:solidFill>
                          <a:effectLst/>
                          <a:latin typeface="Times New Roman" panose="02020603050405020304" pitchFamily="18" charset="0"/>
                          <a:cs typeface="Times New Roman" panose="02020603050405020304" pitchFamily="18" charset="0"/>
                        </a:rPr>
                        <a:t>2. Makes it easy to </a:t>
                      </a:r>
                      <a:r>
                        <a:rPr lang="en-US" b="1" dirty="0">
                          <a:solidFill>
                            <a:schemeClr val="tx1"/>
                          </a:solidFill>
                          <a:effectLst/>
                          <a:latin typeface="Times New Roman" panose="02020603050405020304" pitchFamily="18" charset="0"/>
                          <a:cs typeface="Times New Roman" panose="02020603050405020304" pitchFamily="18" charset="0"/>
                        </a:rPr>
                        <a:t>rank categories</a:t>
                      </a:r>
                      <a:r>
                        <a:rPr lang="en-US" dirty="0">
                          <a:solidFill>
                            <a:schemeClr val="tx1"/>
                          </a:solidFill>
                          <a:effectLst/>
                          <a:latin typeface="Times New Roman" panose="02020603050405020304" pitchFamily="18" charset="0"/>
                          <a:cs typeface="Times New Roman" panose="02020603050405020304" pitchFamily="18" charset="0"/>
                        </a:rPr>
                        <a:t> from highest to lowest.</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26265853"/>
                  </a:ext>
                </a:extLst>
              </a:tr>
            </a:tbl>
          </a:graphicData>
        </a:graphic>
      </p:graphicFrame>
    </p:spTree>
    <p:extLst>
      <p:ext uri="{BB962C8B-B14F-4D97-AF65-F5344CB8AC3E}">
        <p14:creationId xmlns:p14="http://schemas.microsoft.com/office/powerpoint/2010/main" val="207591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892" y="476672"/>
            <a:ext cx="9612560" cy="1020762"/>
          </a:xfrm>
        </p:spPr>
        <p:txBody>
          <a:bodyPr/>
          <a:lstStyle/>
          <a:p>
            <a:r>
              <a:rPr lang="en-IN" b="1" spc="300" dirty="0">
                <a:solidFill>
                  <a:schemeClr val="tx1">
                    <a:lumMod val="65000"/>
                  </a:schemeClr>
                </a:solidFill>
                <a:latin typeface="Times New Roman" panose="02020603050405020304" pitchFamily="18" charset="0"/>
                <a:cs typeface="Times New Roman" panose="02020603050405020304" pitchFamily="18" charset="0"/>
              </a:rPr>
              <a:t>CORE FEATURES &amp; PROJECT ANALYSIS:</a:t>
            </a:r>
            <a:endParaRPr lang="en-US" b="1" spc="300" dirty="0">
              <a:solidFill>
                <a:schemeClr val="tx1">
                  <a:lumMod val="65000"/>
                </a:schemeClr>
              </a:solidFill>
              <a:latin typeface="Times New Roman" panose="02020603050405020304" pitchFamily="18" charset="0"/>
              <a:cs typeface="Times New Roman" panose="02020603050405020304" pitchFamily="18" charset="0"/>
            </a:endParaRPr>
          </a:p>
        </p:txBody>
      </p:sp>
      <p:sp>
        <p:nvSpPr>
          <p:cNvPr id="3" name="AutoShape 2" descr="Image of ">
            <a:extLst>
              <a:ext uri="{FF2B5EF4-FFF2-40B4-BE49-F238E27FC236}">
                <a16:creationId xmlns:a16="http://schemas.microsoft.com/office/drawing/2014/main" id="{7427CD53-A944-7834-B879-CDC8F9404010}"/>
              </a:ext>
            </a:extLst>
          </p:cNvPr>
          <p:cNvSpPr>
            <a:spLocks noChangeAspect="1" noChangeArrowheads="1"/>
          </p:cNvSpPr>
          <p:nvPr/>
        </p:nvSpPr>
        <p:spPr bwMode="auto">
          <a:xfrm>
            <a:off x="8326660" y="3620186"/>
            <a:ext cx="2960711" cy="29607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84E7E2B8-D39D-C547-0C46-A40E31416DDD}"/>
              </a:ext>
            </a:extLst>
          </p:cNvPr>
          <p:cNvSpPr>
            <a:spLocks noGrp="1"/>
          </p:cNvSpPr>
          <p:nvPr>
            <p:ph sz="half" idx="1"/>
          </p:nvPr>
        </p:nvSpPr>
        <p:spPr>
          <a:xfrm>
            <a:off x="641399" y="1628800"/>
            <a:ext cx="10906025" cy="5229200"/>
          </a:xfrm>
        </p:spPr>
        <p:txBody>
          <a:bodyPr>
            <a:normAutofit/>
          </a:bodyPr>
          <a:lstStyle/>
          <a:p>
            <a:pPr marL="0" indent="0" algn="just">
              <a:buNone/>
            </a:pPr>
            <a:r>
              <a:rPr lang="en-US" sz="1600" b="1" dirty="0">
                <a:latin typeface="Times New Roman" panose="02020603050405020304" pitchFamily="18" charset="0"/>
                <a:cs typeface="Times New Roman" panose="02020603050405020304" pitchFamily="18" charset="0"/>
              </a:rPr>
              <a:t>Key Application Features</a:t>
            </a:r>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Add New Asset:</a:t>
            </a:r>
            <a:r>
              <a:rPr lang="en-US" sz="1600" dirty="0">
                <a:latin typeface="Times New Roman" panose="02020603050405020304" pitchFamily="18" charset="0"/>
                <a:cs typeface="Times New Roman" panose="02020603050405020304" pitchFamily="18" charset="0"/>
              </a:rPr>
              <a:t> Users can add new assets by specifying Name, Symbol, Quantity, and Price.</a:t>
            </a:r>
          </a:p>
          <a:p>
            <a:pPr algn="just"/>
            <a:r>
              <a:rPr lang="en-US" sz="1600" b="1" dirty="0">
                <a:latin typeface="Times New Roman" panose="02020603050405020304" pitchFamily="18" charset="0"/>
                <a:cs typeface="Times New Roman" panose="02020603050405020304" pitchFamily="18" charset="0"/>
              </a:rPr>
              <a:t>Table View:</a:t>
            </a:r>
            <a:r>
              <a:rPr lang="en-US" sz="1600" dirty="0">
                <a:latin typeface="Times New Roman" panose="02020603050405020304" pitchFamily="18" charset="0"/>
                <a:cs typeface="Times New Roman" panose="02020603050405020304" pitchFamily="18" charset="0"/>
              </a:rPr>
              <a:t> A clear, consolidated table provides a complete summary of the portfolio.</a:t>
            </a:r>
          </a:p>
          <a:p>
            <a:pPr algn="just"/>
            <a:r>
              <a:rPr lang="en-US" sz="1600" b="1" dirty="0">
                <a:latin typeface="Times New Roman" panose="02020603050405020304" pitchFamily="18" charset="0"/>
                <a:cs typeface="Times New Roman" panose="02020603050405020304" pitchFamily="18" charset="0"/>
              </a:rPr>
              <a:t>Real-Time Gain/Loss Calculation:</a:t>
            </a:r>
            <a:r>
              <a:rPr lang="en-US" sz="1600" dirty="0">
                <a:latin typeface="Times New Roman" panose="02020603050405020304" pitchFamily="18" charset="0"/>
                <a:cs typeface="Times New Roman" panose="02020603050405020304" pitchFamily="18" charset="0"/>
              </a:rPr>
              <a:t> The system automatically calculates and displays real-time profit or loss.(From the random data )</a:t>
            </a:r>
          </a:p>
          <a:p>
            <a:pPr algn="just"/>
            <a:r>
              <a:rPr lang="en-US" sz="1600" b="1" dirty="0">
                <a:latin typeface="Times New Roman" panose="02020603050405020304" pitchFamily="18" charset="0"/>
                <a:cs typeface="Times New Roman" panose="02020603050405020304" pitchFamily="18" charset="0"/>
              </a:rPr>
              <a:t>Data Loading and Saving:</a:t>
            </a:r>
            <a:r>
              <a:rPr lang="en-US" sz="1600" dirty="0">
                <a:latin typeface="Times New Roman" panose="02020603050405020304" pitchFamily="18" charset="0"/>
                <a:cs typeface="Times New Roman" panose="02020603050405020304" pitchFamily="18" charset="0"/>
              </a:rPr>
              <a:t> Includes options to load and save portfolio data for persistence.</a:t>
            </a:r>
          </a:p>
          <a:p>
            <a:pPr algn="just"/>
            <a:r>
              <a:rPr lang="en-US" sz="1600" b="1" dirty="0">
                <a:latin typeface="Times New Roman" panose="02020603050405020304" pitchFamily="18" charset="0"/>
                <a:cs typeface="Times New Roman" panose="02020603050405020304" pitchFamily="18" charset="0"/>
              </a:rPr>
              <a:t>Refresh Button:</a:t>
            </a:r>
            <a:r>
              <a:rPr lang="en-US" sz="1600" dirty="0">
                <a:latin typeface="Times New Roman" panose="02020603050405020304" pitchFamily="18" charset="0"/>
                <a:cs typeface="Times New Roman" panose="02020603050405020304" pitchFamily="18" charset="0"/>
              </a:rPr>
              <a:t> A dedicated button to fetch the latest market prices on demand.</a:t>
            </a:r>
          </a:p>
          <a:p>
            <a:pPr algn="just"/>
            <a:r>
              <a:rPr lang="en-US" sz="1600" b="1" dirty="0">
                <a:latin typeface="Times New Roman" panose="02020603050405020304" pitchFamily="18" charset="0"/>
                <a:cs typeface="Times New Roman" panose="02020603050405020304" pitchFamily="18" charset="0"/>
              </a:rPr>
              <a:t>Dashboard UI:</a:t>
            </a:r>
            <a:r>
              <a:rPr lang="en-US" sz="1600" dirty="0">
                <a:latin typeface="Times New Roman" panose="02020603050405020304" pitchFamily="18" charset="0"/>
                <a:cs typeface="Times New Roman" panose="02020603050405020304" pitchFamily="18" charset="0"/>
              </a:rPr>
              <a:t> A clean, modern, and interactive user interface for a simple user experience.</a:t>
            </a:r>
          </a:p>
          <a:p>
            <a:pPr algn="just"/>
            <a:r>
              <a:rPr lang="en-US" sz="1600" b="1" dirty="0">
                <a:latin typeface="Times New Roman" panose="02020603050405020304" pitchFamily="18" charset="0"/>
                <a:cs typeface="Times New Roman" panose="02020603050405020304" pitchFamily="18" charset="0"/>
              </a:rPr>
              <a:t>Risk &amp; Privacy Analysis</a:t>
            </a:r>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Privacy Impact Assessment (PIA) Diagram:</a:t>
            </a:r>
            <a:r>
              <a:rPr lang="en-US" sz="1600" dirty="0">
                <a:latin typeface="Times New Roman" panose="02020603050405020304" pitchFamily="18" charset="0"/>
                <a:cs typeface="Times New Roman" panose="02020603050405020304" pitchFamily="18" charset="0"/>
              </a:rPr>
              <a:t> We have developed a PIA flowchart that maps the complete data lifecycle—from collection to deletion—to identify and mitigate any privacy risks.</a:t>
            </a:r>
          </a:p>
          <a:p>
            <a:pPr algn="just"/>
            <a:r>
              <a:rPr lang="en-US" sz="1600" b="1" dirty="0">
                <a:latin typeface="Times New Roman" panose="02020603050405020304" pitchFamily="18" charset="0"/>
                <a:cs typeface="Times New Roman" panose="02020603050405020304" pitchFamily="18" charset="0"/>
              </a:rPr>
              <a:t>Risk Analysis Bar Graph:</a:t>
            </a:r>
            <a:r>
              <a:rPr lang="en-US" sz="1600" dirty="0">
                <a:latin typeface="Times New Roman" panose="02020603050405020304" pitchFamily="18" charset="0"/>
                <a:cs typeface="Times New Roman" panose="02020603050405020304" pitchFamily="18" charset="0"/>
              </a:rPr>
              <a:t> This graph visually compares the "Initial Risk" (e.g., unauthorized access) versus the "Mitigated Risk," demonstrating how our security protocols effectively reduce all high-level threats to a "Low" severity.</a:t>
            </a:r>
          </a:p>
          <a:p>
            <a:pPr algn="just"/>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532580"/>
            <a:ext cx="9540551" cy="1020762"/>
          </a:xfrm>
        </p:spPr>
        <p:txBody>
          <a:bodyPr/>
          <a:lstStyle/>
          <a:p>
            <a:r>
              <a:rPr lang="en-IN" b="1" spc="600" dirty="0">
                <a:solidFill>
                  <a:schemeClr val="tx1">
                    <a:lumMod val="65000"/>
                  </a:schemeClr>
                </a:solidFill>
                <a:latin typeface="Times New Roman" panose="02020603050405020304" pitchFamily="18" charset="0"/>
                <a:cs typeface="Times New Roman" panose="02020603050405020304" pitchFamily="18" charset="0"/>
              </a:rPr>
              <a:t>IMPLEMENTATION:</a:t>
            </a:r>
            <a:endParaRPr lang="en-US" b="1" spc="600" dirty="0">
              <a:solidFill>
                <a:schemeClr val="tx1">
                  <a:lumMod val="6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8F457FB-3AFF-5977-465F-E5B4BD11199B}"/>
              </a:ext>
            </a:extLst>
          </p:cNvPr>
          <p:cNvSpPr txBox="1"/>
          <p:nvPr/>
        </p:nvSpPr>
        <p:spPr>
          <a:xfrm>
            <a:off x="2349996" y="1940186"/>
            <a:ext cx="7056784" cy="2232248"/>
          </a:xfrm>
          <a:prstGeom prst="rect">
            <a:avLst/>
          </a:prstGeom>
          <a:noFill/>
        </p:spPr>
        <p:txBody>
          <a:bodyPr wrap="square" rtlCol="0">
            <a:spAutoFit/>
          </a:bodyPr>
          <a:lstStyle/>
          <a:p>
            <a:pPr>
              <a:lnSpc>
                <a:spcPct val="90000"/>
              </a:lnSpc>
            </a:pPr>
            <a:endParaRPr lang="en-IN" sz="2400" dirty="0"/>
          </a:p>
        </p:txBody>
      </p:sp>
      <p:sp>
        <p:nvSpPr>
          <p:cNvPr id="7" name="Rectangle 1">
            <a:extLst>
              <a:ext uri="{FF2B5EF4-FFF2-40B4-BE49-F238E27FC236}">
                <a16:creationId xmlns:a16="http://schemas.microsoft.com/office/drawing/2014/main" id="{73831663-D298-7CEE-7FB0-3370569E999B}"/>
              </a:ext>
            </a:extLst>
          </p:cNvPr>
          <p:cNvSpPr>
            <a:spLocks noChangeArrowheads="1"/>
          </p:cNvSpPr>
          <p:nvPr/>
        </p:nvSpPr>
        <p:spPr bwMode="auto">
          <a:xfrm>
            <a:off x="1522411" y="2076443"/>
            <a:ext cx="9540552" cy="419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UI Design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designed the interface using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JavaSwing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a modern, responsive layout.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Table: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Implemented a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TableView</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display the portfolio with real-time gain/loss computation.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File Management: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Enabled data persistence by loading and saving the portfolio to local files.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Dynamic Updates: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Integrated a refresh function to fetch current market prices and update total values.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Testing &amp; Validation: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Conducted thorough testing to verify the accuracy of all calculations and data display.</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A4B3-1F71-5956-31B7-354D03FF15B7}"/>
              </a:ext>
            </a:extLst>
          </p:cNvPr>
          <p:cNvSpPr>
            <a:spLocks noGrp="1"/>
          </p:cNvSpPr>
          <p:nvPr>
            <p:ph type="title"/>
          </p:nvPr>
        </p:nvSpPr>
        <p:spPr>
          <a:xfrm>
            <a:off x="1629916" y="503546"/>
            <a:ext cx="10081120" cy="1020762"/>
          </a:xfrm>
        </p:spPr>
        <p:txBody>
          <a:bodyPr/>
          <a:lstStyle/>
          <a:p>
            <a:r>
              <a:rPr lang="en-US" altLang="en-US" b="1" spc="600" dirty="0">
                <a:solidFill>
                  <a:schemeClr val="tx1">
                    <a:lumMod val="50000"/>
                  </a:schemeClr>
                </a:solidFill>
                <a:latin typeface="Times New Roman" panose="02020603050405020304" pitchFamily="18" charset="0"/>
                <a:cs typeface="Times New Roman" panose="02020603050405020304" pitchFamily="18" charset="0"/>
              </a:rPr>
              <a:t> ADVANTAGES AND DISADVANTAGES:</a:t>
            </a:r>
            <a:endParaRPr lang="en-IN" spc="600" dirty="0">
              <a:solidFill>
                <a:schemeClr val="tx1">
                  <a:lumMod val="50000"/>
                </a:schemeClr>
              </a:solidFill>
            </a:endParaRPr>
          </a:p>
        </p:txBody>
      </p:sp>
      <p:graphicFrame>
        <p:nvGraphicFramePr>
          <p:cNvPr id="5" name="Table 4">
            <a:extLst>
              <a:ext uri="{FF2B5EF4-FFF2-40B4-BE49-F238E27FC236}">
                <a16:creationId xmlns:a16="http://schemas.microsoft.com/office/drawing/2014/main" id="{9782CAB9-E1DE-0184-5817-A42B6E575AF9}"/>
              </a:ext>
            </a:extLst>
          </p:cNvPr>
          <p:cNvGraphicFramePr>
            <a:graphicFrameLocks noGrp="1"/>
          </p:cNvGraphicFramePr>
          <p:nvPr>
            <p:extLst>
              <p:ext uri="{D42A27DB-BD31-4B8C-83A1-F6EECF244321}">
                <p14:modId xmlns:p14="http://schemas.microsoft.com/office/powerpoint/2010/main" val="4024185424"/>
              </p:ext>
            </p:extLst>
          </p:nvPr>
        </p:nvGraphicFramePr>
        <p:xfrm>
          <a:off x="1680067" y="1844824"/>
          <a:ext cx="8828690" cy="4267199"/>
        </p:xfrm>
        <a:graphic>
          <a:graphicData uri="http://schemas.openxmlformats.org/drawingml/2006/table">
            <a:tbl>
              <a:tblPr/>
              <a:tblGrid>
                <a:gridCol w="4414345">
                  <a:extLst>
                    <a:ext uri="{9D8B030D-6E8A-4147-A177-3AD203B41FA5}">
                      <a16:colId xmlns:a16="http://schemas.microsoft.com/office/drawing/2014/main" val="2266943509"/>
                    </a:ext>
                  </a:extLst>
                </a:gridCol>
                <a:gridCol w="4414345">
                  <a:extLst>
                    <a:ext uri="{9D8B030D-6E8A-4147-A177-3AD203B41FA5}">
                      <a16:colId xmlns:a16="http://schemas.microsoft.com/office/drawing/2014/main" val="4151251799"/>
                    </a:ext>
                  </a:extLst>
                </a:gridCol>
              </a:tblGrid>
              <a:tr h="382577">
                <a:tc>
                  <a:txBody>
                    <a:bodyPr/>
                    <a:lstStyle/>
                    <a:p>
                      <a:pPr algn="just" rtl="0">
                        <a:buNone/>
                      </a:pPr>
                      <a:r>
                        <a:rPr lang="en-IN" sz="1700" b="1" dirty="0">
                          <a:solidFill>
                            <a:schemeClr val="tx1"/>
                          </a:solidFill>
                          <a:effectLst/>
                          <a:latin typeface="Google Sans Text"/>
                        </a:rPr>
                        <a:t>Advantages 👍</a:t>
                      </a:r>
                      <a:endParaRPr lang="en-IN" sz="1700" dirty="0">
                        <a:solidFill>
                          <a:schemeClr val="tx1"/>
                        </a:solidFill>
                        <a:effectLst/>
                        <a:latin typeface="Google Sans Text"/>
                      </a:endParaRPr>
                    </a:p>
                  </a:txBody>
                  <a:tcPr marL="88287" marR="88287" marT="58858" marB="58858"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rtl="0">
                        <a:buNone/>
                      </a:pPr>
                      <a:r>
                        <a:rPr lang="en-IN" sz="1700" b="1" dirty="0">
                          <a:solidFill>
                            <a:schemeClr val="tx1"/>
                          </a:solidFill>
                          <a:effectLst/>
                          <a:latin typeface="Google Sans Text"/>
                        </a:rPr>
                        <a:t>Disadvantages 👎</a:t>
                      </a:r>
                      <a:endParaRPr lang="en-IN" sz="1700" dirty="0">
                        <a:solidFill>
                          <a:schemeClr val="tx1"/>
                        </a:solidFill>
                        <a:effectLst/>
                        <a:latin typeface="Google Sans Text"/>
                      </a:endParaRPr>
                    </a:p>
                  </a:txBody>
                  <a:tcPr marL="88287" marR="88287" marT="58858" marB="58858"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59331727"/>
                  </a:ext>
                </a:extLst>
              </a:tr>
              <a:tr h="647437">
                <a:tc>
                  <a:txBody>
                    <a:bodyPr/>
                    <a:lstStyle/>
                    <a:p>
                      <a:pPr algn="just">
                        <a:buNone/>
                      </a:pPr>
                      <a:r>
                        <a:rPr lang="en-US" sz="1600" b="1" dirty="0">
                          <a:solidFill>
                            <a:schemeClr val="tx1"/>
                          </a:solidFill>
                          <a:latin typeface="Times New Roman" panose="02020603050405020304" pitchFamily="18" charset="0"/>
                          <a:cs typeface="Times New Roman" panose="02020603050405020304" pitchFamily="18" charset="0"/>
                        </a:rPr>
                        <a:t>Centralized Tracking:</a:t>
                      </a:r>
                      <a:r>
                        <a:rPr lang="en-US" sz="1600" dirty="0">
                          <a:solidFill>
                            <a:schemeClr val="tx1"/>
                          </a:solidFill>
                          <a:latin typeface="Times New Roman" panose="02020603050405020304" pitchFamily="18" charset="0"/>
                          <a:cs typeface="Times New Roman" panose="02020603050405020304" pitchFamily="18" charset="0"/>
                        </a:rPr>
                        <a:t> Consolidates all assets into one automated dashboard.</a:t>
                      </a:r>
                    </a:p>
                  </a:txBody>
                  <a:tcPr marL="83671" marR="83671" marT="41835" marB="41835"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rtl="0">
                        <a:buNone/>
                      </a:pPr>
                      <a:r>
                        <a:rPr lang="en-US" sz="1700">
                          <a:solidFill>
                            <a:schemeClr val="tx1"/>
                          </a:solidFill>
                          <a:effectLst/>
                          <a:latin typeface="Google Sans Text"/>
                        </a:rPr>
                        <a:t>You have to type in all your investment details to start.</a:t>
                      </a:r>
                    </a:p>
                  </a:txBody>
                  <a:tcPr marL="88287" marR="88287" marT="58858" marB="58858"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17692673"/>
                  </a:ext>
                </a:extLst>
              </a:tr>
              <a:tr h="647437">
                <a:tc>
                  <a:txBody>
                    <a:bodyPr/>
                    <a:lstStyle/>
                    <a:p>
                      <a:pPr algn="just">
                        <a:buNone/>
                      </a:pPr>
                      <a:r>
                        <a:rPr lang="en-US" sz="1600" b="1">
                          <a:solidFill>
                            <a:schemeClr val="tx1"/>
                          </a:solidFill>
                          <a:latin typeface="Times New Roman" panose="02020603050405020304" pitchFamily="18" charset="0"/>
                          <a:cs typeface="Times New Roman" panose="02020603050405020304" pitchFamily="18" charset="0"/>
                        </a:rPr>
                        <a:t>Time Efficiency:</a:t>
                      </a:r>
                      <a:r>
                        <a:rPr lang="en-US" sz="1600">
                          <a:solidFill>
                            <a:schemeClr val="tx1"/>
                          </a:solidFill>
                          <a:latin typeface="Times New Roman" panose="02020603050405020304" pitchFamily="18" charset="0"/>
                          <a:cs typeface="Times New Roman" panose="02020603050405020304" pitchFamily="18" charset="0"/>
                        </a:rPr>
                        <a:t> Simplifies and streamlines financial management.</a:t>
                      </a:r>
                    </a:p>
                  </a:txBody>
                  <a:tcPr marL="83671" marR="83671" marT="41835" marB="41835"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rtl="0">
                        <a:buNone/>
                      </a:pPr>
                      <a:r>
                        <a:rPr lang="en-US" sz="1700">
                          <a:solidFill>
                            <a:schemeClr val="tx1"/>
                          </a:solidFill>
                          <a:effectLst/>
                          <a:latin typeface="Google Sans Text"/>
                        </a:rPr>
                        <a:t>If you type a wrong number, all the calculations will be wrong.</a:t>
                      </a:r>
                    </a:p>
                  </a:txBody>
                  <a:tcPr marL="88287" marR="88287" marT="58858" marB="58858"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1010408"/>
                  </a:ext>
                </a:extLst>
              </a:tr>
              <a:tr h="647437">
                <a:tc>
                  <a:txBody>
                    <a:bodyPr/>
                    <a:lstStyle/>
                    <a:p>
                      <a:pPr algn="just">
                        <a:buNone/>
                      </a:pPr>
                      <a:r>
                        <a:rPr lang="en-US" sz="1600" b="1" dirty="0">
                          <a:solidFill>
                            <a:schemeClr val="tx1"/>
                          </a:solidFill>
                          <a:latin typeface="Times New Roman" panose="02020603050405020304" pitchFamily="18" charset="0"/>
                          <a:cs typeface="Times New Roman" panose="02020603050405020304" pitchFamily="18" charset="0"/>
                        </a:rPr>
                        <a:t>Informed Decisions:</a:t>
                      </a:r>
                      <a:r>
                        <a:rPr lang="en-US" sz="1600" dirty="0">
                          <a:solidFill>
                            <a:schemeClr val="tx1"/>
                          </a:solidFill>
                          <a:latin typeface="Times New Roman" panose="02020603050405020304" pitchFamily="18" charset="0"/>
                          <a:cs typeface="Times New Roman" panose="02020603050405020304" pitchFamily="18" charset="0"/>
                        </a:rPr>
                        <a:t> Enables transparent, data-driven investment choices.</a:t>
                      </a:r>
                    </a:p>
                  </a:txBody>
                  <a:tcPr marL="83671" marR="83671" marT="41835" marB="41835"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rtl="0">
                        <a:buNone/>
                      </a:pPr>
                      <a:r>
                        <a:rPr lang="en-US" sz="1700">
                          <a:solidFill>
                            <a:schemeClr val="tx1"/>
                          </a:solidFill>
                          <a:effectLst/>
                          <a:latin typeface="Google Sans Text"/>
                        </a:rPr>
                        <a:t>Storing all your financial info in one app could be a security risk.</a:t>
                      </a:r>
                    </a:p>
                  </a:txBody>
                  <a:tcPr marL="88287" marR="88287" marT="58858" marB="58858"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5776208"/>
                  </a:ext>
                </a:extLst>
              </a:tr>
              <a:tr h="647437">
                <a:tc>
                  <a:txBody>
                    <a:bodyPr/>
                    <a:lstStyle/>
                    <a:p>
                      <a:pPr algn="just">
                        <a:buNone/>
                      </a:pPr>
                      <a:r>
                        <a:rPr lang="en-US" sz="1600" b="1" dirty="0">
                          <a:solidFill>
                            <a:schemeClr val="tx1"/>
                          </a:solidFill>
                          <a:latin typeface="Times New Roman" panose="02020603050405020304" pitchFamily="18" charset="0"/>
                          <a:cs typeface="Times New Roman" panose="02020603050405020304" pitchFamily="18" charset="0"/>
                        </a:rPr>
                        <a:t>User-Friendly:</a:t>
                      </a:r>
                      <a:r>
                        <a:rPr lang="en-US" sz="1600" dirty="0">
                          <a:solidFill>
                            <a:schemeClr val="tx1"/>
                          </a:solidFill>
                          <a:latin typeface="Times New Roman" panose="02020603050405020304" pitchFamily="18" charset="0"/>
                          <a:cs typeface="Times New Roman" panose="02020603050405020304" pitchFamily="18" charset="0"/>
                        </a:rPr>
                        <a:t> Intuitive design suitable for both beginners and professionals.</a:t>
                      </a:r>
                    </a:p>
                  </a:txBody>
                  <a:tcPr marL="83671" marR="83671" marT="41835" marB="41835"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rtl="0">
                        <a:buNone/>
                      </a:pPr>
                      <a:r>
                        <a:rPr lang="en-US" sz="1700" dirty="0">
                          <a:solidFill>
                            <a:schemeClr val="tx1"/>
                          </a:solidFill>
                          <a:effectLst/>
                          <a:latin typeface="Google Sans Text"/>
                        </a:rPr>
                        <a:t>Advanced features or apps might cost money to use.</a:t>
                      </a:r>
                    </a:p>
                  </a:txBody>
                  <a:tcPr marL="88287" marR="88287" marT="58858" marB="58858"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24567174"/>
                  </a:ext>
                </a:extLst>
              </a:tr>
              <a:tr h="647437">
                <a:tc>
                  <a:txBody>
                    <a:bodyPr/>
                    <a:lstStyle/>
                    <a:p>
                      <a:pPr algn="just">
                        <a:buNone/>
                      </a:pPr>
                      <a:r>
                        <a:rPr lang="en-US" sz="1600" b="1" dirty="0">
                          <a:solidFill>
                            <a:schemeClr val="tx1"/>
                          </a:solidFill>
                          <a:latin typeface="Times New Roman" panose="02020603050405020304" pitchFamily="18" charset="0"/>
                          <a:cs typeface="Times New Roman" panose="02020603050405020304" pitchFamily="18" charset="0"/>
                        </a:rPr>
                        <a:t>Real-Time Data:</a:t>
                      </a:r>
                      <a:r>
                        <a:rPr lang="en-US" sz="1600" dirty="0">
                          <a:solidFill>
                            <a:schemeClr val="tx1"/>
                          </a:solidFill>
                          <a:latin typeface="Times New Roman" panose="02020603050405020304" pitchFamily="18" charset="0"/>
                          <a:cs typeface="Times New Roman" panose="02020603050405020304" pitchFamily="18" charset="0"/>
                        </a:rPr>
                        <a:t> Instantly displays current portfolio value and performance.</a:t>
                      </a:r>
                    </a:p>
                  </a:txBody>
                  <a:tcPr marL="83671" marR="83671" marT="41835" marB="41835"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rtl="0">
                        <a:buNone/>
                      </a:pPr>
                      <a:r>
                        <a:rPr lang="en-US" sz="1700" dirty="0">
                          <a:solidFill>
                            <a:schemeClr val="tx1"/>
                          </a:solidFill>
                          <a:effectLst/>
                          <a:latin typeface="Google Sans Text"/>
                        </a:rPr>
                        <a:t>Can be confusing if you are not comfortable with computers.</a:t>
                      </a:r>
                    </a:p>
                  </a:txBody>
                  <a:tcPr marL="88287" marR="88287" marT="58858" marB="58858"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43025036"/>
                  </a:ext>
                </a:extLst>
              </a:tr>
              <a:tr h="647437">
                <a:tc>
                  <a:txBody>
                    <a:bodyPr/>
                    <a:lstStyle/>
                    <a:p>
                      <a:pPr algn="just">
                        <a:buNone/>
                      </a:pPr>
                      <a:r>
                        <a:rPr lang="en-US" sz="1600" b="1" dirty="0">
                          <a:solidFill>
                            <a:schemeClr val="tx1"/>
                          </a:solidFill>
                          <a:latin typeface="Times New Roman" panose="02020603050405020304" pitchFamily="18" charset="0"/>
                          <a:cs typeface="Times New Roman" panose="02020603050405020304" pitchFamily="18" charset="0"/>
                        </a:rPr>
                        <a:t>Centralized Tracking:</a:t>
                      </a:r>
                      <a:r>
                        <a:rPr lang="en-US" sz="1600" dirty="0">
                          <a:solidFill>
                            <a:schemeClr val="tx1"/>
                          </a:solidFill>
                          <a:latin typeface="Times New Roman" panose="02020603050405020304" pitchFamily="18" charset="0"/>
                          <a:cs typeface="Times New Roman" panose="02020603050405020304" pitchFamily="18" charset="0"/>
                        </a:rPr>
                        <a:t> Consolidates all assets into one automated dashboard.</a:t>
                      </a:r>
                    </a:p>
                  </a:txBody>
                  <a:tcPr marL="83671" marR="83671" marT="41835" marB="41835"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just" rtl="0">
                        <a:buNone/>
                      </a:pPr>
                      <a:r>
                        <a:rPr lang="en-US" sz="1700" dirty="0">
                          <a:solidFill>
                            <a:schemeClr val="tx1"/>
                          </a:solidFill>
                          <a:effectLst/>
                          <a:latin typeface="Google Sans Text"/>
                        </a:rPr>
                        <a:t>May not connect to your bank, so you still have to update things yourself.</a:t>
                      </a:r>
                    </a:p>
                  </a:txBody>
                  <a:tcPr marL="88287" marR="88287" marT="58858" marB="58858"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29337980"/>
                  </a:ext>
                </a:extLst>
              </a:tr>
            </a:tbl>
          </a:graphicData>
        </a:graphic>
      </p:graphicFrame>
    </p:spTree>
    <p:extLst>
      <p:ext uri="{BB962C8B-B14F-4D97-AF65-F5344CB8AC3E}">
        <p14:creationId xmlns:p14="http://schemas.microsoft.com/office/powerpoint/2010/main" val="137138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511257"/>
            <a:ext cx="9143998" cy="1020762"/>
          </a:xfrm>
        </p:spPr>
        <p:txBody>
          <a:bodyPr/>
          <a:lstStyle/>
          <a:p>
            <a:pPr algn="just"/>
            <a:r>
              <a:rPr lang="en-US" b="1" spc="600" dirty="0">
                <a:solidFill>
                  <a:schemeClr val="tx1">
                    <a:lumMod val="65000"/>
                  </a:schemeClr>
                </a:solidFill>
                <a:latin typeface="Times New Roman" panose="02020603050405020304" pitchFamily="18" charset="0"/>
                <a:cs typeface="Times New Roman" panose="02020603050405020304" pitchFamily="18" charset="0"/>
              </a:rPr>
              <a:t>CONCLUSION:</a:t>
            </a:r>
          </a:p>
        </p:txBody>
      </p:sp>
      <p:sp>
        <p:nvSpPr>
          <p:cNvPr id="3" name="Text Placeholder 2"/>
          <p:cNvSpPr>
            <a:spLocks noGrp="1"/>
          </p:cNvSpPr>
          <p:nvPr>
            <p:ph type="body" idx="1"/>
          </p:nvPr>
        </p:nvSpPr>
        <p:spPr>
          <a:xfrm>
            <a:off x="1630933" y="1556792"/>
            <a:ext cx="9252519" cy="3972272"/>
          </a:xfrm>
        </p:spPr>
        <p:txBody>
          <a:bodyPr>
            <a:normAutofit/>
          </a:bodyPr>
          <a:lstStyle/>
          <a:p>
            <a:pPr algn="just"/>
            <a:r>
              <a:rPr lang="en-US" sz="2000" dirty="0">
                <a:latin typeface="Times New Roman" panose="02020603050405020304" pitchFamily="18" charset="0"/>
                <a:cs typeface="Times New Roman" panose="02020603050405020304" pitchFamily="18" charset="0"/>
              </a:rPr>
              <a:t>In summary, this project successfully delivers a powerful and streamlined solution, transforming the complex task of tracking personal investments into a simple, automated experience. By providing accurate, real-time gain/loss analytics through a clean and interactive dashboard, our application empowers users to move from passive tracking to active, informed financial decision-making.</a:t>
            </a:r>
          </a:p>
          <a:p>
            <a:pPr algn="just"/>
            <a:r>
              <a:rPr lang="en-US" sz="2000" dirty="0">
                <a:latin typeface="Times New Roman" panose="02020603050405020304" pitchFamily="18" charset="0"/>
                <a:cs typeface="Times New Roman" panose="02020603050405020304" pitchFamily="18" charset="0"/>
              </a:rPr>
              <a:t>The robust foundation we have built not only meets all of our initial objectives but is also fully prepared for significant future enhancements. The path is clear for integrating AI-based predictive insights and seamless cloud synchronization, evolving this tool into an even more comprehensive and intelligent platform.</a:t>
            </a:r>
          </a:p>
        </p:txBody>
      </p:sp>
    </p:spTree>
    <p:extLst>
      <p:ext uri="{BB962C8B-B14F-4D97-AF65-F5344CB8AC3E}">
        <p14:creationId xmlns:p14="http://schemas.microsoft.com/office/powerpoint/2010/main" val="61624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BAF7-05A2-E213-0F14-326A07FA1D88}"/>
              </a:ext>
            </a:extLst>
          </p:cNvPr>
          <p:cNvSpPr>
            <a:spLocks noGrp="1"/>
          </p:cNvSpPr>
          <p:nvPr>
            <p:ph type="title"/>
          </p:nvPr>
        </p:nvSpPr>
        <p:spPr>
          <a:xfrm>
            <a:off x="1629916" y="526158"/>
            <a:ext cx="9143998" cy="1020762"/>
          </a:xfrm>
        </p:spPr>
        <p:txBody>
          <a:bodyPr/>
          <a:lstStyle/>
          <a:p>
            <a:r>
              <a:rPr lang="en-US" altLang="en-US" b="1" spc="600" dirty="0">
                <a:solidFill>
                  <a:schemeClr val="tx1">
                    <a:lumMod val="50000"/>
                  </a:schemeClr>
                </a:solidFill>
                <a:latin typeface="Times New Roman" panose="02020603050405020304" pitchFamily="18" charset="0"/>
                <a:cs typeface="Times New Roman" panose="02020603050405020304" pitchFamily="18" charset="0"/>
              </a:rPr>
              <a:t>REFERENCES</a:t>
            </a:r>
            <a:endParaRPr lang="en-IN" spc="600" dirty="0">
              <a:solidFill>
                <a:schemeClr val="tx1">
                  <a:lumMod val="50000"/>
                </a:schemeClr>
              </a:solidFill>
            </a:endParaRPr>
          </a:p>
        </p:txBody>
      </p:sp>
      <p:sp>
        <p:nvSpPr>
          <p:cNvPr id="7" name="Rectangle 1">
            <a:extLst>
              <a:ext uri="{FF2B5EF4-FFF2-40B4-BE49-F238E27FC236}">
                <a16:creationId xmlns:a16="http://schemas.microsoft.com/office/drawing/2014/main" id="{F6F34DC6-C61D-D2D9-C8B1-EAFF511FCE24}"/>
              </a:ext>
            </a:extLst>
          </p:cNvPr>
          <p:cNvSpPr>
            <a:spLocks noGrp="1" noChangeArrowheads="1"/>
          </p:cNvSpPr>
          <p:nvPr>
            <p:ph sz="half" idx="2"/>
          </p:nvPr>
        </p:nvSpPr>
        <p:spPr bwMode="auto">
          <a:xfrm>
            <a:off x="1629916" y="1700808"/>
            <a:ext cx="9612559"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IN" dirty="0">
                <a:latin typeface="Times New Roman" panose="02020603050405020304" pitchFamily="18" charset="0"/>
                <a:cs typeface="Times New Roman" panose="02020603050405020304" pitchFamily="18" charset="0"/>
              </a:rPr>
              <a:t>Here is the updated "References" list with the "Key Libraries" section removed:</a:t>
            </a:r>
          </a:p>
          <a:p>
            <a:pPr algn="just"/>
            <a:r>
              <a:rPr lang="en-IN" b="1" dirty="0">
                <a:latin typeface="Times New Roman" panose="02020603050405020304" pitchFamily="18" charset="0"/>
                <a:cs typeface="Times New Roman" panose="02020603050405020304" pitchFamily="18" charset="0"/>
              </a:rPr>
              <a:t>References</a:t>
            </a:r>
          </a:p>
          <a:p>
            <a:pPr algn="just"/>
            <a:r>
              <a:rPr lang="en-IN" b="1" dirty="0">
                <a:latin typeface="Times New Roman" panose="02020603050405020304" pitchFamily="18" charset="0"/>
                <a:cs typeface="Times New Roman" panose="02020603050405020304" pitchFamily="18" charset="0"/>
              </a:rPr>
              <a:t>Core Language &amp; Platform:</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Oracle Corporation. (2021). </a:t>
            </a:r>
            <a:r>
              <a:rPr lang="en-IN" i="1" dirty="0">
                <a:latin typeface="Times New Roman" panose="02020603050405020304" pitchFamily="18" charset="0"/>
                <a:cs typeface="Times New Roman" panose="02020603050405020304" pitchFamily="18" charset="0"/>
              </a:rPr>
              <a:t>Java SE Development Kit 17</a:t>
            </a:r>
            <a:r>
              <a:rPr lang="en-IN" dirty="0">
                <a:latin typeface="Times New Roman" panose="02020603050405020304" pitchFamily="18" charset="0"/>
                <a:cs typeface="Times New Roman" panose="02020603050405020304" pitchFamily="18" charset="0"/>
              </a:rPr>
              <a:t>. Retrieved from oracle.com</a:t>
            </a:r>
          </a:p>
          <a:p>
            <a:pPr lvl="1" algn="just"/>
            <a:r>
              <a:rPr lang="en-IN" dirty="0">
                <a:latin typeface="Times New Roman" panose="02020603050405020304" pitchFamily="18" charset="0"/>
                <a:cs typeface="Times New Roman" panose="02020603050405020304" pitchFamily="18" charset="0"/>
              </a:rPr>
              <a:t>Oracle Corporation. (2021). </a:t>
            </a:r>
            <a:r>
              <a:rPr lang="en-IN" i="1" dirty="0">
                <a:latin typeface="Times New Roman" panose="02020603050405020304" pitchFamily="18" charset="0"/>
                <a:cs typeface="Times New Roman" panose="02020603050405020304" pitchFamily="18" charset="0"/>
              </a:rPr>
              <a:t>Java Swing (Java SE 17)</a:t>
            </a:r>
            <a:r>
              <a:rPr lang="en-IN" dirty="0">
                <a:latin typeface="Times New Roman" panose="02020603050405020304" pitchFamily="18" charset="0"/>
                <a:cs typeface="Times New Roman" panose="02020603050405020304" pitchFamily="18" charset="0"/>
              </a:rPr>
              <a:t>. Retrieved from docs.oracle.com</a:t>
            </a:r>
          </a:p>
          <a:p>
            <a:pPr algn="just"/>
            <a:r>
              <a:rPr lang="en-IN" b="1" dirty="0">
                <a:latin typeface="Times New Roman" panose="02020603050405020304" pitchFamily="18" charset="0"/>
                <a:cs typeface="Times New Roman" panose="02020603050405020304" pitchFamily="18" charset="0"/>
              </a:rPr>
              <a:t>Development Tools:</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Microsoft Corporation. (2025). </a:t>
            </a:r>
            <a:r>
              <a:rPr lang="en-IN" i="1" dirty="0">
                <a:latin typeface="Times New Roman" panose="02020603050405020304" pitchFamily="18" charset="0"/>
                <a:cs typeface="Times New Roman" panose="02020603050405020304" pitchFamily="18" charset="0"/>
              </a:rPr>
              <a:t>Visual Studio Code</a:t>
            </a:r>
            <a:r>
              <a:rPr lang="en-IN" dirty="0">
                <a:latin typeface="Times New Roman" panose="02020603050405020304" pitchFamily="18" charset="0"/>
                <a:cs typeface="Times New Roman" panose="02020603050405020304" pitchFamily="18" charset="0"/>
              </a:rPr>
              <a:t>. Retrieved from code.visualstudio.com</a:t>
            </a:r>
          </a:p>
          <a:p>
            <a:pPr lvl="1" algn="just"/>
            <a:r>
              <a:rPr lang="en-IN" dirty="0">
                <a:latin typeface="Times New Roman" panose="02020603050405020304" pitchFamily="18" charset="0"/>
                <a:cs typeface="Times New Roman" panose="02020603050405020304" pitchFamily="18" charset="0"/>
              </a:rPr>
              <a:t>Apache Software Foundation. </a:t>
            </a:r>
            <a:r>
              <a:rPr lang="en-IN" i="1" dirty="0">
                <a:latin typeface="Times New Roman" panose="02020603050405020304" pitchFamily="18" charset="0"/>
                <a:cs typeface="Times New Roman" panose="02020603050405020304" pitchFamily="18" charset="0"/>
              </a:rPr>
              <a:t>Apache Maven</a:t>
            </a:r>
            <a:r>
              <a:rPr lang="en-IN" dirty="0">
                <a:latin typeface="Times New Roman" panose="02020603050405020304" pitchFamily="18" charset="0"/>
                <a:cs typeface="Times New Roman" panose="02020603050405020304" pitchFamily="18" charset="0"/>
              </a:rPr>
              <a:t>. Retrieved from maven.apache.org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17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22EA82-8697-4561-80D6-13ECBC2D107E}"/>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1152654">
            <a:off x="2998068" y="-335768"/>
            <a:ext cx="7258943" cy="7529536"/>
          </a:xfrm>
          <a:prstGeom prst="rect">
            <a:avLst/>
          </a:prstGeom>
        </p:spPr>
      </p:pic>
    </p:spTree>
    <p:extLst>
      <p:ext uri="{BB962C8B-B14F-4D97-AF65-F5344CB8AC3E}">
        <p14:creationId xmlns:p14="http://schemas.microsoft.com/office/powerpoint/2010/main" val="233091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F6AF-D517-A16A-939B-5B85CB166A7E}"/>
              </a:ext>
            </a:extLst>
          </p:cNvPr>
          <p:cNvSpPr>
            <a:spLocks noGrp="1"/>
          </p:cNvSpPr>
          <p:nvPr>
            <p:ph type="title"/>
          </p:nvPr>
        </p:nvSpPr>
        <p:spPr>
          <a:xfrm>
            <a:off x="1522413" y="548680"/>
            <a:ext cx="9143998" cy="1020762"/>
          </a:xfrm>
        </p:spPr>
        <p:txBody>
          <a:bodyPr/>
          <a:lstStyle/>
          <a:p>
            <a:r>
              <a:rPr lang="en-IN" b="1" spc="600" dirty="0">
                <a:solidFill>
                  <a:schemeClr val="tx1">
                    <a:lumMod val="65000"/>
                  </a:schemeClr>
                </a:solidFill>
                <a:latin typeface="Times New Roman" panose="02020603050405020304" pitchFamily="18" charset="0"/>
                <a:cs typeface="Times New Roman" panose="02020603050405020304" pitchFamily="18" charset="0"/>
              </a:rPr>
              <a:t>TABLE OF CONTENT:</a:t>
            </a:r>
          </a:p>
        </p:txBody>
      </p:sp>
      <p:graphicFrame>
        <p:nvGraphicFramePr>
          <p:cNvPr id="7" name="Content Placeholder 6">
            <a:extLst>
              <a:ext uri="{FF2B5EF4-FFF2-40B4-BE49-F238E27FC236}">
                <a16:creationId xmlns:a16="http://schemas.microsoft.com/office/drawing/2014/main" id="{0FD0F762-9914-D154-237B-F2ED6D5D1F8C}"/>
              </a:ext>
            </a:extLst>
          </p:cNvPr>
          <p:cNvGraphicFramePr>
            <a:graphicFrameLocks noGrp="1"/>
          </p:cNvGraphicFramePr>
          <p:nvPr>
            <p:ph idx="1"/>
            <p:extLst>
              <p:ext uri="{D42A27DB-BD31-4B8C-83A1-F6EECF244321}">
                <p14:modId xmlns:p14="http://schemas.microsoft.com/office/powerpoint/2010/main" val="1944788099"/>
              </p:ext>
            </p:extLst>
          </p:nvPr>
        </p:nvGraphicFramePr>
        <p:xfrm>
          <a:off x="1053852" y="1578802"/>
          <a:ext cx="10333148" cy="5216610"/>
        </p:xfrm>
        <a:graphic>
          <a:graphicData uri="http://schemas.openxmlformats.org/drawingml/2006/table">
            <a:tbl>
              <a:tblPr firstRow="1" bandRow="1">
                <a:tableStyleId>{69012ECD-51FC-41F1-AA8D-1B2483CD663E}</a:tableStyleId>
              </a:tblPr>
              <a:tblGrid>
                <a:gridCol w="3321368">
                  <a:extLst>
                    <a:ext uri="{9D8B030D-6E8A-4147-A177-3AD203B41FA5}">
                      <a16:colId xmlns:a16="http://schemas.microsoft.com/office/drawing/2014/main" val="927982710"/>
                    </a:ext>
                  </a:extLst>
                </a:gridCol>
                <a:gridCol w="7011780">
                  <a:extLst>
                    <a:ext uri="{9D8B030D-6E8A-4147-A177-3AD203B41FA5}">
                      <a16:colId xmlns:a16="http://schemas.microsoft.com/office/drawing/2014/main" val="886592288"/>
                    </a:ext>
                  </a:extLst>
                </a:gridCol>
              </a:tblGrid>
              <a:tr h="347774">
                <a:tc>
                  <a:txBody>
                    <a:bodyPr/>
                    <a:lstStyle/>
                    <a:p>
                      <a:pPr algn="ctr">
                        <a:buNone/>
                      </a:pPr>
                      <a:r>
                        <a:rPr lang="en-IN" sz="1600" spc="0" dirty="0">
                          <a:latin typeface="Times New Roman" panose="02020603050405020304" pitchFamily="18" charset="0"/>
                          <a:cs typeface="Times New Roman" panose="02020603050405020304" pitchFamily="18" charset="0"/>
                        </a:rPr>
                        <a:t>Section Number</a:t>
                      </a:r>
                    </a:p>
                  </a:txBody>
                  <a:tcPr anchor="ctr"/>
                </a:tc>
                <a:tc>
                  <a:txBody>
                    <a:bodyPr/>
                    <a:lstStyle/>
                    <a:p>
                      <a:pPr algn="ctr">
                        <a:buNone/>
                      </a:pPr>
                      <a:r>
                        <a:rPr lang="en-IN" sz="1600" spc="0" dirty="0">
                          <a:latin typeface="Times New Roman" panose="02020603050405020304" pitchFamily="18" charset="0"/>
                          <a:cs typeface="Times New Roman" panose="02020603050405020304" pitchFamily="18" charset="0"/>
                        </a:rPr>
                        <a:t>Topic</a:t>
                      </a:r>
                    </a:p>
                  </a:txBody>
                  <a:tcPr anchor="ctr"/>
                </a:tc>
                <a:extLst>
                  <a:ext uri="{0D108BD9-81ED-4DB2-BD59-A6C34878D82A}">
                    <a16:rowId xmlns:a16="http://schemas.microsoft.com/office/drawing/2014/main" val="1937758237"/>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1</a:t>
                      </a:r>
                    </a:p>
                  </a:txBody>
                  <a:tcPr anchor="ctr"/>
                </a:tc>
                <a:tc>
                  <a:txBody>
                    <a:bodyPr/>
                    <a:lstStyle/>
                    <a:p>
                      <a:pPr>
                        <a:buNone/>
                      </a:pPr>
                      <a:r>
                        <a:rPr lang="en-IN" sz="1600" b="1" spc="0" dirty="0">
                          <a:solidFill>
                            <a:schemeClr val="tx1"/>
                          </a:solidFill>
                          <a:latin typeface="Times New Roman" panose="02020603050405020304" pitchFamily="18" charset="0"/>
                          <a:cs typeface="Times New Roman" panose="02020603050405020304" pitchFamily="18" charset="0"/>
                        </a:rPr>
                        <a:t>Problem Statement</a:t>
                      </a:r>
                      <a:endParaRPr lang="en-IN" sz="1600" spc="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5210209"/>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spc="0" dirty="0">
                          <a:latin typeface="Times New Roman" panose="02020603050405020304" pitchFamily="18" charset="0"/>
                          <a:cs typeface="Times New Roman" panose="02020603050405020304" pitchFamily="18" charset="0"/>
                        </a:rPr>
                        <a:t>Introduction</a:t>
                      </a:r>
                    </a:p>
                  </a:txBody>
                  <a:tcPr anchor="ctr"/>
                </a:tc>
                <a:extLst>
                  <a:ext uri="{0D108BD9-81ED-4DB2-BD59-A6C34878D82A}">
                    <a16:rowId xmlns:a16="http://schemas.microsoft.com/office/drawing/2014/main" val="3022856912"/>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spc="0" dirty="0">
                          <a:latin typeface="Times New Roman" panose="02020603050405020304" pitchFamily="18" charset="0"/>
                          <a:cs typeface="Times New Roman" panose="02020603050405020304" pitchFamily="18" charset="0"/>
                        </a:rPr>
                        <a:t>Proposed System</a:t>
                      </a:r>
                    </a:p>
                  </a:txBody>
                  <a:tcPr anchor="ctr"/>
                </a:tc>
                <a:extLst>
                  <a:ext uri="{0D108BD9-81ED-4DB2-BD59-A6C34878D82A}">
                    <a16:rowId xmlns:a16="http://schemas.microsoft.com/office/drawing/2014/main" val="2304207988"/>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4</a:t>
                      </a:r>
                    </a:p>
                  </a:txBody>
                  <a:tcPr anchor="ctr"/>
                </a:tc>
                <a:tc>
                  <a:txBody>
                    <a:bodyPr/>
                    <a:lstStyle/>
                    <a:p>
                      <a:pPr>
                        <a:buNone/>
                      </a:pPr>
                      <a:r>
                        <a:rPr lang="en-IN" sz="1600" spc="0">
                          <a:latin typeface="Times New Roman" panose="02020603050405020304" pitchFamily="18" charset="0"/>
                          <a:cs typeface="Times New Roman" panose="02020603050405020304" pitchFamily="18" charset="0"/>
                        </a:rPr>
                        <a:t>Hardware and Software Requirements</a:t>
                      </a:r>
                    </a:p>
                  </a:txBody>
                  <a:tcPr anchor="ctr"/>
                </a:tc>
                <a:extLst>
                  <a:ext uri="{0D108BD9-81ED-4DB2-BD59-A6C34878D82A}">
                    <a16:rowId xmlns:a16="http://schemas.microsoft.com/office/drawing/2014/main" val="3655613420"/>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5</a:t>
                      </a:r>
                    </a:p>
                  </a:txBody>
                  <a:tcPr anchor="ctr"/>
                </a:tc>
                <a:tc>
                  <a:txBody>
                    <a:bodyPr/>
                    <a:lstStyle/>
                    <a:p>
                      <a:pPr>
                        <a:buNone/>
                      </a:pPr>
                      <a:r>
                        <a:rPr lang="en-IN" sz="1600" spc="0" dirty="0">
                          <a:latin typeface="Times New Roman" panose="02020603050405020304" pitchFamily="18" charset="0"/>
                          <a:cs typeface="Times New Roman" panose="02020603050405020304" pitchFamily="18" charset="0"/>
                        </a:rPr>
                        <a:t>Algorithm </a:t>
                      </a:r>
                    </a:p>
                  </a:txBody>
                  <a:tcPr anchor="ctr"/>
                </a:tc>
                <a:extLst>
                  <a:ext uri="{0D108BD9-81ED-4DB2-BD59-A6C34878D82A}">
                    <a16:rowId xmlns:a16="http://schemas.microsoft.com/office/drawing/2014/main" val="595789991"/>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6</a:t>
                      </a:r>
                    </a:p>
                  </a:txBody>
                  <a:tcPr anchor="ctr"/>
                </a:tc>
                <a:tc>
                  <a:txBody>
                    <a:bodyPr/>
                    <a:lstStyle/>
                    <a:p>
                      <a:pPr>
                        <a:buNone/>
                      </a:pPr>
                      <a:r>
                        <a:rPr lang="en-IN" sz="1600" spc="0" dirty="0">
                          <a:latin typeface="Times New Roman" panose="02020603050405020304" pitchFamily="18" charset="0"/>
                          <a:cs typeface="Times New Roman" panose="02020603050405020304" pitchFamily="18" charset="0"/>
                        </a:rPr>
                        <a:t>System Architecture</a:t>
                      </a:r>
                    </a:p>
                  </a:txBody>
                  <a:tcPr anchor="ctr"/>
                </a:tc>
                <a:extLst>
                  <a:ext uri="{0D108BD9-81ED-4DB2-BD59-A6C34878D82A}">
                    <a16:rowId xmlns:a16="http://schemas.microsoft.com/office/drawing/2014/main" val="3292285572"/>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7</a:t>
                      </a:r>
                    </a:p>
                  </a:txBody>
                  <a:tcPr anchor="ctr"/>
                </a:tc>
                <a:tc>
                  <a:txBody>
                    <a:bodyPr/>
                    <a:lstStyle/>
                    <a:p>
                      <a:pPr>
                        <a:buNone/>
                      </a:pPr>
                      <a:r>
                        <a:rPr lang="en-IN" sz="1600" spc="0">
                          <a:latin typeface="Times New Roman" panose="02020603050405020304" pitchFamily="18" charset="0"/>
                          <a:cs typeface="Times New Roman" panose="02020603050405020304" pitchFamily="18" charset="0"/>
                        </a:rPr>
                        <a:t>Dataflow Diagram</a:t>
                      </a:r>
                    </a:p>
                  </a:txBody>
                  <a:tcPr anchor="ctr"/>
                </a:tc>
                <a:extLst>
                  <a:ext uri="{0D108BD9-81ED-4DB2-BD59-A6C34878D82A}">
                    <a16:rowId xmlns:a16="http://schemas.microsoft.com/office/drawing/2014/main" val="1268552508"/>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8</a:t>
                      </a:r>
                    </a:p>
                  </a:txBody>
                  <a:tcPr anchor="ctr"/>
                </a:tc>
                <a:tc>
                  <a:txBody>
                    <a:bodyPr/>
                    <a:lstStyle/>
                    <a:p>
                      <a:pPr>
                        <a:buNone/>
                      </a:pPr>
                      <a:r>
                        <a:rPr lang="en-IN" sz="1600" spc="0" dirty="0">
                          <a:latin typeface="Times New Roman" panose="02020603050405020304" pitchFamily="18" charset="0"/>
                          <a:cs typeface="Times New Roman" panose="02020603050405020304" pitchFamily="18" charset="0"/>
                        </a:rPr>
                        <a:t>Class Diagram</a:t>
                      </a:r>
                    </a:p>
                  </a:txBody>
                  <a:tcPr anchor="ctr"/>
                </a:tc>
                <a:extLst>
                  <a:ext uri="{0D108BD9-81ED-4DB2-BD59-A6C34878D82A}">
                    <a16:rowId xmlns:a16="http://schemas.microsoft.com/office/drawing/2014/main" val="948901278"/>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9</a:t>
                      </a:r>
                    </a:p>
                  </a:txBody>
                  <a:tcPr anchor="ctr"/>
                </a:tc>
                <a:tc>
                  <a:txBody>
                    <a:bodyPr/>
                    <a:lstStyle/>
                    <a:p>
                      <a:pPr>
                        <a:buNone/>
                      </a:pPr>
                      <a:r>
                        <a:rPr lang="en-IN" sz="1600" b="0" spc="0" dirty="0">
                          <a:solidFill>
                            <a:schemeClr val="tx1"/>
                          </a:solidFill>
                          <a:latin typeface="Times New Roman" panose="02020603050405020304" pitchFamily="18" charset="0"/>
                          <a:cs typeface="Times New Roman" panose="02020603050405020304" pitchFamily="18" charset="0"/>
                        </a:rPr>
                        <a:t>Core Features &amp; Project Analysis</a:t>
                      </a:r>
                    </a:p>
                  </a:txBody>
                  <a:tcPr anchor="ctr"/>
                </a:tc>
                <a:extLst>
                  <a:ext uri="{0D108BD9-81ED-4DB2-BD59-A6C34878D82A}">
                    <a16:rowId xmlns:a16="http://schemas.microsoft.com/office/drawing/2014/main" val="152600307"/>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10</a:t>
                      </a:r>
                    </a:p>
                  </a:txBody>
                  <a:tcPr anchor="ctr"/>
                </a:tc>
                <a:tc>
                  <a:txBody>
                    <a:bodyPr/>
                    <a:lstStyle/>
                    <a:p>
                      <a:pPr>
                        <a:buNone/>
                      </a:pPr>
                      <a:r>
                        <a:rPr lang="en-IN" sz="1600" spc="0" dirty="0">
                          <a:latin typeface="Times New Roman" panose="02020603050405020304" pitchFamily="18" charset="0"/>
                          <a:cs typeface="Times New Roman" panose="02020603050405020304" pitchFamily="18" charset="0"/>
                        </a:rPr>
                        <a:t>Snapshot </a:t>
                      </a:r>
                    </a:p>
                  </a:txBody>
                  <a:tcPr anchor="ctr"/>
                </a:tc>
                <a:extLst>
                  <a:ext uri="{0D108BD9-81ED-4DB2-BD59-A6C34878D82A}">
                    <a16:rowId xmlns:a16="http://schemas.microsoft.com/office/drawing/2014/main" val="1135993493"/>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11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spc="0" dirty="0">
                          <a:solidFill>
                            <a:schemeClr val="tx1"/>
                          </a:solidFill>
                          <a:latin typeface="Times New Roman" panose="02020603050405020304" pitchFamily="18" charset="0"/>
                          <a:cs typeface="Times New Roman" panose="02020603050405020304" pitchFamily="18" charset="0"/>
                        </a:rPr>
                        <a:t>Benefits And Implementation</a:t>
                      </a:r>
                    </a:p>
                  </a:txBody>
                  <a:tcPr anchor="ctr"/>
                </a:tc>
                <a:extLst>
                  <a:ext uri="{0D108BD9-81ED-4DB2-BD59-A6C34878D82A}">
                    <a16:rowId xmlns:a16="http://schemas.microsoft.com/office/drawing/2014/main" val="4234102423"/>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12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spc="0" dirty="0">
                          <a:latin typeface="Times New Roman" panose="02020603050405020304" pitchFamily="18" charset="0"/>
                          <a:cs typeface="Times New Roman" panose="02020603050405020304" pitchFamily="18" charset="0"/>
                        </a:rPr>
                        <a:t>Advantages &amp;Disadvantages</a:t>
                      </a:r>
                    </a:p>
                  </a:txBody>
                  <a:tcPr anchor="ctr"/>
                </a:tc>
                <a:extLst>
                  <a:ext uri="{0D108BD9-81ED-4DB2-BD59-A6C34878D82A}">
                    <a16:rowId xmlns:a16="http://schemas.microsoft.com/office/drawing/2014/main" val="1048565481"/>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13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spc="0" dirty="0">
                          <a:latin typeface="Times New Roman" panose="02020603050405020304" pitchFamily="18" charset="0"/>
                          <a:cs typeface="Times New Roman" panose="02020603050405020304" pitchFamily="18" charset="0"/>
                        </a:rPr>
                        <a:t>Conclusion</a:t>
                      </a:r>
                    </a:p>
                  </a:txBody>
                  <a:tcPr anchor="ctr"/>
                </a:tc>
                <a:extLst>
                  <a:ext uri="{0D108BD9-81ED-4DB2-BD59-A6C34878D82A}">
                    <a16:rowId xmlns:a16="http://schemas.microsoft.com/office/drawing/2014/main" val="2092034813"/>
                  </a:ext>
                </a:extLst>
              </a:tr>
              <a:tr h="347774">
                <a:tc>
                  <a:txBody>
                    <a:bodyPr/>
                    <a:lstStyle/>
                    <a:p>
                      <a:pPr algn="ctr">
                        <a:buNone/>
                      </a:pPr>
                      <a:r>
                        <a:rPr lang="en-IN" sz="1600" spc="0" dirty="0">
                          <a:latin typeface="Times New Roman" panose="02020603050405020304" pitchFamily="18" charset="0"/>
                          <a:cs typeface="Times New Roman" panose="02020603050405020304" pitchFamily="18" charset="0"/>
                        </a:rPr>
                        <a:t>14</a:t>
                      </a:r>
                    </a:p>
                  </a:txBody>
                  <a:tcPr anchor="ctr"/>
                </a:tc>
                <a:tc>
                  <a:txBody>
                    <a:bodyPr/>
                    <a:lstStyle/>
                    <a:p>
                      <a:pPr>
                        <a:buNone/>
                      </a:pPr>
                      <a:r>
                        <a:rPr lang="en-IN" sz="1600" spc="0" dirty="0">
                          <a:latin typeface="Times New Roman" panose="02020603050405020304" pitchFamily="18" charset="0"/>
                          <a:cs typeface="Times New Roman" panose="02020603050405020304" pitchFamily="18" charset="0"/>
                        </a:rPr>
                        <a:t>References</a:t>
                      </a:r>
                    </a:p>
                  </a:txBody>
                  <a:tcPr anchor="ctr"/>
                </a:tc>
                <a:extLst>
                  <a:ext uri="{0D108BD9-81ED-4DB2-BD59-A6C34878D82A}">
                    <a16:rowId xmlns:a16="http://schemas.microsoft.com/office/drawing/2014/main" val="3692433063"/>
                  </a:ext>
                </a:extLst>
              </a:tr>
            </a:tbl>
          </a:graphicData>
        </a:graphic>
      </p:graphicFrame>
    </p:spTree>
    <p:extLst>
      <p:ext uri="{BB962C8B-B14F-4D97-AF65-F5344CB8AC3E}">
        <p14:creationId xmlns:p14="http://schemas.microsoft.com/office/powerpoint/2010/main" val="68124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29916" y="548680"/>
            <a:ext cx="9143998" cy="1020762"/>
          </a:xfrm>
        </p:spPr>
        <p:txBody>
          <a:bodyPr/>
          <a:lstStyle/>
          <a:p>
            <a:r>
              <a:rPr lang="en-IN" b="1" spc="600" dirty="0">
                <a:solidFill>
                  <a:schemeClr val="tx1">
                    <a:lumMod val="65000"/>
                  </a:schemeClr>
                </a:solidFill>
                <a:latin typeface="Times New Roman" panose="02020603050405020304" pitchFamily="18" charset="0"/>
                <a:cs typeface="Times New Roman" panose="02020603050405020304" pitchFamily="18" charset="0"/>
              </a:rPr>
              <a:t>PROBLEM STATEMENT…!</a:t>
            </a:r>
            <a:endParaRPr lang="en-US" b="1" spc="600" dirty="0">
              <a:solidFill>
                <a:schemeClr val="tx1">
                  <a:lumMod val="65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2C64CD63-7052-0A99-7B3E-540DBC726C67}"/>
              </a:ext>
            </a:extLst>
          </p:cNvPr>
          <p:cNvSpPr>
            <a:spLocks noGrp="1" noChangeArrowheads="1"/>
          </p:cNvSpPr>
          <p:nvPr>
            <p:ph idx="1"/>
          </p:nvPr>
        </p:nvSpPr>
        <p:spPr bwMode="auto">
          <a:xfrm>
            <a:off x="1485900" y="1988840"/>
            <a:ext cx="8568381" cy="411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the modern world, individuals invest in multiple financial assets like stocks, mutual funds, gold, and real estate.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Managing these assets manually becomes time-consuming and confusing, especially when the values fluctuate frequently.</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Most investors struggle to maintain accurate records of their investments and calculate returns manually.</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Moreover, there is a lack of a unified platform that provides a complete view of an investor’s portfolio.</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Without real-time tracking, it becomes difficult to analyze total profit, loss, or asset growth.</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Hence, there is a strong need for a Personal Portfolio Management Dashboard that can simplify financial tracking and display all details in a single interface.</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0B81DE4-B02F-2D95-774B-C9BE6C815ED6}"/>
              </a:ext>
            </a:extLst>
          </p:cNvPr>
          <p:cNvSpPr>
            <a:spLocks noGrp="1"/>
          </p:cNvSpPr>
          <p:nvPr>
            <p:ph type="title"/>
          </p:nvPr>
        </p:nvSpPr>
        <p:spPr>
          <a:xfrm>
            <a:off x="1630933" y="525178"/>
            <a:ext cx="9143998" cy="1020762"/>
          </a:xfrm>
        </p:spPr>
        <p:txBody>
          <a:bodyPr/>
          <a:lstStyle/>
          <a:p>
            <a:r>
              <a:rPr lang="en-US" b="1" spc="600" dirty="0">
                <a:solidFill>
                  <a:schemeClr val="tx1">
                    <a:lumMod val="65000"/>
                  </a:schemeClr>
                </a:solidFill>
                <a:latin typeface="Times New Roman" panose="02020603050405020304" pitchFamily="18" charset="0"/>
                <a:cs typeface="Times New Roman" panose="02020603050405020304" pitchFamily="18" charset="0"/>
              </a:rPr>
              <a:t>INTRODUCTION:</a:t>
            </a:r>
            <a:endParaRPr lang="en-IN" spc="600" dirty="0">
              <a:solidFill>
                <a:schemeClr val="tx1">
                  <a:lumMod val="65000"/>
                </a:schemeClr>
              </a:solidFill>
            </a:endParaRPr>
          </a:p>
        </p:txBody>
      </p:sp>
      <p:sp>
        <p:nvSpPr>
          <p:cNvPr id="11" name="Content Placeholder 10">
            <a:extLst>
              <a:ext uri="{FF2B5EF4-FFF2-40B4-BE49-F238E27FC236}">
                <a16:creationId xmlns:a16="http://schemas.microsoft.com/office/drawing/2014/main" id="{89ACC322-23CF-C036-DB1D-CFC342B236E9}"/>
              </a:ext>
            </a:extLst>
          </p:cNvPr>
          <p:cNvSpPr>
            <a:spLocks noGrp="1"/>
          </p:cNvSpPr>
          <p:nvPr>
            <p:ph idx="1"/>
          </p:nvPr>
        </p:nvSpPr>
        <p:spPr>
          <a:xfrm>
            <a:off x="1522413" y="1879849"/>
            <a:ext cx="9577064" cy="4267200"/>
          </a:xfrm>
        </p:spPr>
        <p:txBody>
          <a:bodyPr>
            <a:normAutofit/>
          </a:bodyPr>
          <a:lstStyle/>
          <a:p>
            <a:pPr algn="just"/>
            <a:r>
              <a:rPr lang="en-US" sz="1800" dirty="0">
                <a:latin typeface="Times New Roman" panose="02020603050405020304" pitchFamily="18" charset="0"/>
                <a:cs typeface="Times New Roman" panose="02020603050405020304" pitchFamily="18" charset="0"/>
              </a:rPr>
              <a:t>The Personal Portfolio Management Dashboard is a smart, interactive software system designed to help users manage and analyze their financial investments.</a:t>
            </a:r>
          </a:p>
          <a:p>
            <a:pPr algn="just"/>
            <a:r>
              <a:rPr lang="en-US" sz="1800" dirty="0">
                <a:latin typeface="Times New Roman" panose="02020603050405020304" pitchFamily="18" charset="0"/>
                <a:cs typeface="Times New Roman" panose="02020603050405020304" pitchFamily="18" charset="0"/>
              </a:rPr>
              <a:t>It allows users to add new assets, such as company stocks or other investments, and view them in a structured table.</a:t>
            </a:r>
          </a:p>
          <a:p>
            <a:pPr algn="just"/>
            <a:r>
              <a:rPr lang="en-US" sz="1800" dirty="0">
                <a:latin typeface="Times New Roman" panose="02020603050405020304" pitchFamily="18" charset="0"/>
                <a:cs typeface="Times New Roman" panose="02020603050405020304" pitchFamily="18" charset="0"/>
              </a:rPr>
              <a:t>The dashboard automatically calculates total portfolio value, gain or loss in amount and percentage, and updates these values dynamically.</a:t>
            </a:r>
          </a:p>
          <a:p>
            <a:pPr algn="just"/>
            <a:r>
              <a:rPr lang="en-US" sz="1800" dirty="0">
                <a:latin typeface="Times New Roman" panose="02020603050405020304" pitchFamily="18" charset="0"/>
                <a:cs typeface="Times New Roman" panose="02020603050405020304" pitchFamily="18" charset="0"/>
              </a:rPr>
              <a:t>It also allows users to load data from files, save data, and refresh current market prices.</a:t>
            </a:r>
          </a:p>
          <a:p>
            <a:pPr algn="just"/>
            <a:r>
              <a:rPr lang="en-US" sz="1800" dirty="0">
                <a:latin typeface="Times New Roman" panose="02020603050405020304" pitchFamily="18" charset="0"/>
                <a:cs typeface="Times New Roman" panose="02020603050405020304" pitchFamily="18" charset="0"/>
              </a:rPr>
              <a:t>With its simple and user-friendly interface, the system aims to make financial tracking easy for everyone — from beginners to experienced investors.</a:t>
            </a:r>
            <a:endParaRPr lang="en-IN" sz="1800" dirty="0">
              <a:latin typeface="Times New Roman" panose="02020603050405020304" pitchFamily="18" charset="0"/>
              <a:cs typeface="Times New Roman" panose="02020603050405020304" pitchFamily="18" charset="0"/>
            </a:endParaRPr>
          </a:p>
        </p:txBody>
      </p:sp>
      <p:sp>
        <p:nvSpPr>
          <p:cNvPr id="12" name="AutoShape 2" descr="Uploaded image preview">
            <a:extLst>
              <a:ext uri="{FF2B5EF4-FFF2-40B4-BE49-F238E27FC236}">
                <a16:creationId xmlns:a16="http://schemas.microsoft.com/office/drawing/2014/main" id="{BEE1B3B8-238A-3185-8BD3-1FDD94BD4C44}"/>
              </a:ext>
            </a:extLst>
          </p:cNvPr>
          <p:cNvSpPr>
            <a:spLocks noChangeAspect="1" noChangeArrowheads="1"/>
          </p:cNvSpPr>
          <p:nvPr/>
        </p:nvSpPr>
        <p:spPr bwMode="auto">
          <a:xfrm>
            <a:off x="3310233" y="526739"/>
            <a:ext cx="2960713" cy="29607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4" descr="Uploaded image preview">
            <a:extLst>
              <a:ext uri="{FF2B5EF4-FFF2-40B4-BE49-F238E27FC236}">
                <a16:creationId xmlns:a16="http://schemas.microsoft.com/office/drawing/2014/main" id="{BC7127EA-0D33-F106-716D-54763FECF945}"/>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6" descr="Uploaded image preview">
            <a:extLst>
              <a:ext uri="{FF2B5EF4-FFF2-40B4-BE49-F238E27FC236}">
                <a16:creationId xmlns:a16="http://schemas.microsoft.com/office/drawing/2014/main" id="{AD5D0458-71DA-210D-2969-2109ED730F81}"/>
              </a:ext>
            </a:extLst>
          </p:cNvPr>
          <p:cNvSpPr>
            <a:spLocks noChangeAspect="1" noChangeArrowheads="1"/>
          </p:cNvSpPr>
          <p:nvPr/>
        </p:nvSpPr>
        <p:spPr bwMode="auto">
          <a:xfrm>
            <a:off x="11891565" y="908720"/>
            <a:ext cx="2196753" cy="21967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8" descr="Uploaded image preview">
            <a:extLst>
              <a:ext uri="{FF2B5EF4-FFF2-40B4-BE49-F238E27FC236}">
                <a16:creationId xmlns:a16="http://schemas.microsoft.com/office/drawing/2014/main" id="{00D5D948-E0FC-5A7E-8DD9-8B5EE681572E}"/>
              </a:ext>
            </a:extLst>
          </p:cNvPr>
          <p:cNvSpPr>
            <a:spLocks noChangeAspect="1" noChangeArrowheads="1"/>
          </p:cNvSpPr>
          <p:nvPr/>
        </p:nvSpPr>
        <p:spPr bwMode="auto">
          <a:xfrm flipH="1">
            <a:off x="6399212" y="-641919"/>
            <a:ext cx="4375719" cy="437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BB7D-D188-AA5D-2ADC-1B37DDE07687}"/>
              </a:ext>
            </a:extLst>
          </p:cNvPr>
          <p:cNvSpPr>
            <a:spLocks noGrp="1"/>
          </p:cNvSpPr>
          <p:nvPr>
            <p:ph type="title"/>
          </p:nvPr>
        </p:nvSpPr>
        <p:spPr>
          <a:xfrm>
            <a:off x="1636367" y="548680"/>
            <a:ext cx="9143998" cy="1020762"/>
          </a:xfrm>
        </p:spPr>
        <p:txBody>
          <a:bodyPr/>
          <a:lstStyle/>
          <a:p>
            <a:r>
              <a:rPr lang="en-US" altLang="en-US" b="1" spc="600" dirty="0">
                <a:solidFill>
                  <a:schemeClr val="tx1">
                    <a:lumMod val="50000"/>
                  </a:schemeClr>
                </a:solidFill>
                <a:latin typeface="Times New Roman" panose="02020603050405020304" pitchFamily="18" charset="0"/>
                <a:cs typeface="Times New Roman" panose="02020603050405020304" pitchFamily="18" charset="0"/>
              </a:rPr>
              <a:t>PROPOSED SYSTEM</a:t>
            </a:r>
            <a:endParaRPr lang="en-IN" spc="600" dirty="0">
              <a:solidFill>
                <a:schemeClr val="tx1">
                  <a:lumMod val="50000"/>
                </a:schemeClr>
              </a:solidFill>
            </a:endParaRPr>
          </a:p>
        </p:txBody>
      </p:sp>
      <p:sp>
        <p:nvSpPr>
          <p:cNvPr id="4" name="Rectangle 1">
            <a:extLst>
              <a:ext uri="{FF2B5EF4-FFF2-40B4-BE49-F238E27FC236}">
                <a16:creationId xmlns:a16="http://schemas.microsoft.com/office/drawing/2014/main" id="{F8162B11-0BEA-76A7-98C9-1B7D78D3963D}"/>
              </a:ext>
            </a:extLst>
          </p:cNvPr>
          <p:cNvSpPr>
            <a:spLocks noGrp="1" noChangeArrowheads="1"/>
          </p:cNvSpPr>
          <p:nvPr>
            <p:ph idx="1"/>
          </p:nvPr>
        </p:nvSpPr>
        <p:spPr bwMode="auto">
          <a:xfrm>
            <a:off x="1485900" y="1772816"/>
            <a:ext cx="10441160" cy="411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eaLnBrk="0" fontAlgn="base" hangingPunct="0">
              <a:lnSpc>
                <a:spcPct val="150000"/>
              </a:lnSpc>
              <a:spcBef>
                <a:spcPct val="0"/>
              </a:spcBef>
              <a:spcAft>
                <a:spcPct val="0"/>
              </a:spcAft>
              <a:buSzTx/>
              <a:buNone/>
            </a:pPr>
            <a:r>
              <a:rPr lang="en-US" altLang="en-US" sz="1600" dirty="0">
                <a:latin typeface="Times New Roman" panose="02020603050405020304" pitchFamily="18" charset="0"/>
                <a:cs typeface="Times New Roman" panose="02020603050405020304" pitchFamily="18" charset="0"/>
              </a:rPr>
              <a:t>● The proposed system is a Java-based desktop application built using Swing and </a:t>
            </a:r>
            <a:r>
              <a:rPr lang="en-US" altLang="en-US" sz="1600" dirty="0" err="1">
                <a:latin typeface="Times New Roman" panose="02020603050405020304" pitchFamily="18" charset="0"/>
                <a:cs typeface="Times New Roman" panose="02020603050405020304" pitchFamily="18" charset="0"/>
              </a:rPr>
              <a:t>JFreeChart</a:t>
            </a:r>
            <a:r>
              <a:rPr lang="en-US" altLang="en-US" sz="1600" dirty="0">
                <a:latin typeface="Times New Roman" panose="02020603050405020304" pitchFamily="18" charset="0"/>
                <a:cs typeface="Times New Roman" panose="02020603050405020304" pitchFamily="18" charset="0"/>
              </a:rPr>
              <a:t> libraries.</a:t>
            </a:r>
          </a:p>
          <a:p>
            <a:pPr marL="0" lvl="0" indent="0" algn="just" eaLnBrk="0" fontAlgn="base" hangingPunct="0">
              <a:lnSpc>
                <a:spcPct val="150000"/>
              </a:lnSpc>
              <a:spcBef>
                <a:spcPct val="0"/>
              </a:spcBef>
              <a:spcAft>
                <a:spcPct val="0"/>
              </a:spcAft>
              <a:buSzTx/>
              <a:buNone/>
            </a:pPr>
            <a:r>
              <a:rPr lang="en-US" altLang="en-US" sz="1600" dirty="0">
                <a:latin typeface="Times New Roman" panose="02020603050405020304" pitchFamily="18" charset="0"/>
                <a:cs typeface="Times New Roman" panose="02020603050405020304" pitchFamily="18" charset="0"/>
              </a:rPr>
              <a:t>● It provides an integrated dashboard to manage and monitor all financial assets in one place.</a:t>
            </a:r>
          </a:p>
          <a:p>
            <a:pPr marL="0" lvl="0" indent="0" algn="just" eaLnBrk="0" fontAlgn="base" hangingPunct="0">
              <a:lnSpc>
                <a:spcPct val="150000"/>
              </a:lnSpc>
              <a:spcBef>
                <a:spcPct val="0"/>
              </a:spcBef>
              <a:spcAft>
                <a:spcPct val="0"/>
              </a:spcAft>
              <a:buSzTx/>
              <a:buNone/>
            </a:pPr>
            <a:r>
              <a:rPr lang="en-US" altLang="en-US" sz="1600" dirty="0">
                <a:latin typeface="Times New Roman" panose="02020603050405020304" pitchFamily="18" charset="0"/>
                <a:cs typeface="Times New Roman" panose="02020603050405020304" pitchFamily="18" charset="0"/>
              </a:rPr>
              <a:t>● Users can add, edit, delete, and view investment details such as asset name, ticker, quantity, purchase price, and current price.</a:t>
            </a:r>
          </a:p>
          <a:p>
            <a:pPr marL="0" lvl="0" indent="0" algn="just" eaLnBrk="0" fontAlgn="base" hangingPunct="0">
              <a:lnSpc>
                <a:spcPct val="150000"/>
              </a:lnSpc>
              <a:spcBef>
                <a:spcPct val="0"/>
              </a:spcBef>
              <a:spcAft>
                <a:spcPct val="0"/>
              </a:spcAft>
              <a:buSzTx/>
              <a:buNone/>
            </a:pPr>
            <a:r>
              <a:rPr lang="en-US" altLang="en-US" sz="1600" dirty="0">
                <a:latin typeface="Times New Roman" panose="02020603050405020304" pitchFamily="18" charset="0"/>
                <a:cs typeface="Times New Roman" panose="02020603050405020304" pitchFamily="18" charset="0"/>
              </a:rPr>
              <a:t>● The system automatically calculates:– Total Portfolio Value– Gain/Loss (₹) and Gain/Loss (%)– Overall Performance Summary</a:t>
            </a:r>
          </a:p>
          <a:p>
            <a:pPr marL="0" lvl="0" indent="0" algn="just" eaLnBrk="0" fontAlgn="base" hangingPunct="0">
              <a:lnSpc>
                <a:spcPct val="150000"/>
              </a:lnSpc>
              <a:spcBef>
                <a:spcPct val="0"/>
              </a:spcBef>
              <a:spcAft>
                <a:spcPct val="0"/>
              </a:spcAft>
              <a:buSzTx/>
              <a:buNone/>
            </a:pPr>
            <a:r>
              <a:rPr lang="en-US" altLang="en-US" sz="1600" dirty="0">
                <a:latin typeface="Times New Roman" panose="02020603050405020304" pitchFamily="18" charset="0"/>
                <a:cs typeface="Times New Roman" panose="02020603050405020304" pitchFamily="18" charset="0"/>
              </a:rPr>
              <a:t>● Real-time data visualization is done using charts and tables, giving users a clear overview of their financial performance.</a:t>
            </a:r>
          </a:p>
          <a:p>
            <a:pPr marL="0" lvl="0" indent="0" algn="just" eaLnBrk="0" fontAlgn="base" hangingPunct="0">
              <a:lnSpc>
                <a:spcPct val="150000"/>
              </a:lnSpc>
              <a:spcBef>
                <a:spcPct val="0"/>
              </a:spcBef>
              <a:spcAft>
                <a:spcPct val="0"/>
              </a:spcAft>
              <a:buSzTx/>
              <a:buNone/>
            </a:pPr>
            <a:r>
              <a:rPr lang="en-US" altLang="en-US" sz="1600" dirty="0">
                <a:latin typeface="Times New Roman" panose="02020603050405020304" pitchFamily="18" charset="0"/>
                <a:cs typeface="Times New Roman" panose="02020603050405020304" pitchFamily="18" charset="0"/>
              </a:rPr>
              <a:t>● The application also supports file handling, allowing users to load existing portfolio data and save current data for future use.</a:t>
            </a:r>
          </a:p>
          <a:p>
            <a:pPr marL="0" lvl="0" indent="0" algn="just" eaLnBrk="0" fontAlgn="base" hangingPunct="0">
              <a:lnSpc>
                <a:spcPct val="150000"/>
              </a:lnSpc>
              <a:spcBef>
                <a:spcPct val="0"/>
              </a:spcBef>
              <a:spcAft>
                <a:spcPct val="0"/>
              </a:spcAft>
              <a:buSzTx/>
              <a:buNone/>
            </a:pPr>
            <a:r>
              <a:rPr lang="en-US" altLang="en-US" sz="1600" dirty="0">
                <a:latin typeface="Times New Roman" panose="02020603050405020304" pitchFamily="18" charset="0"/>
                <a:cs typeface="Times New Roman" panose="02020603050405020304" pitchFamily="18" charset="0"/>
              </a:rPr>
              <a:t>● A user-friendly interface ensures easy interaction, making it suitable for both beginners and experienced investors.</a:t>
            </a:r>
          </a:p>
          <a:p>
            <a:pPr marL="0" lvl="0" indent="0" algn="just" eaLnBrk="0" fontAlgn="base" hangingPunct="0">
              <a:lnSpc>
                <a:spcPct val="150000"/>
              </a:lnSpc>
              <a:spcBef>
                <a:spcPct val="0"/>
              </a:spcBef>
              <a:spcAft>
                <a:spcPct val="0"/>
              </a:spcAft>
              <a:buSzTx/>
              <a:buNone/>
            </a:pPr>
            <a:r>
              <a:rPr lang="en-US" altLang="en-US" sz="1600" dirty="0">
                <a:latin typeface="Times New Roman" panose="02020603050405020304" pitchFamily="18" charset="0"/>
                <a:cs typeface="Times New Roman" panose="02020603050405020304" pitchFamily="18" charset="0"/>
              </a:rPr>
              <a:t>● The system focuses on accuracy, automation, and simplicity to eliminate manual effort and reduce calculation errors.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59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476672"/>
            <a:ext cx="9143998" cy="1020762"/>
          </a:xfrm>
        </p:spPr>
        <p:txBody>
          <a:bodyPr/>
          <a:lstStyle/>
          <a:p>
            <a:r>
              <a:rPr lang="en-IN" b="1" spc="600" dirty="0">
                <a:solidFill>
                  <a:schemeClr val="tx1">
                    <a:lumMod val="65000"/>
                  </a:schemeClr>
                </a:solidFill>
                <a:latin typeface="Times New Roman" panose="02020603050405020304" pitchFamily="18" charset="0"/>
                <a:cs typeface="Times New Roman" panose="02020603050405020304" pitchFamily="18" charset="0"/>
              </a:rPr>
              <a:t>SYSTEM REQUIREMENTS</a:t>
            </a:r>
          </a:p>
        </p:txBody>
      </p:sp>
      <p:sp>
        <p:nvSpPr>
          <p:cNvPr id="5" name="Content Placeholder 4"/>
          <p:cNvSpPr>
            <a:spLocks noGrp="1"/>
          </p:cNvSpPr>
          <p:nvPr>
            <p:ph sz="half" idx="1"/>
          </p:nvPr>
        </p:nvSpPr>
        <p:spPr>
          <a:xfrm>
            <a:off x="909836" y="1772816"/>
            <a:ext cx="5760640" cy="5400600"/>
          </a:xfrm>
        </p:spPr>
        <p:txBody>
          <a:bodyPr>
            <a:normAutofit fontScale="92500"/>
          </a:bodyPr>
          <a:lstStyle/>
          <a:p>
            <a:pPr marL="0" indent="0" algn="just">
              <a:buNone/>
            </a:pPr>
            <a:r>
              <a:rPr lang="en-IN" sz="2900" b="1" dirty="0">
                <a:latin typeface="Times New Roman" panose="02020603050405020304" pitchFamily="18" charset="0"/>
                <a:cs typeface="Times New Roman" panose="02020603050405020304" pitchFamily="18" charset="0"/>
              </a:rPr>
              <a:t>Software Components:</a:t>
            </a:r>
          </a:p>
          <a:p>
            <a:pPr marL="0" indent="0" algn="just">
              <a:buNone/>
            </a:pPr>
            <a:endParaRPr lang="en-IN" sz="29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7E8F9CF-2504-0BE4-3188-D0D185759779}"/>
              </a:ext>
            </a:extLst>
          </p:cNvPr>
          <p:cNvSpPr>
            <a:spLocks noGrp="1"/>
          </p:cNvSpPr>
          <p:nvPr>
            <p:ph sz="half" idx="2"/>
          </p:nvPr>
        </p:nvSpPr>
        <p:spPr>
          <a:xfrm>
            <a:off x="6742484" y="1772816"/>
            <a:ext cx="4995662" cy="4267200"/>
          </a:xfrm>
        </p:spPr>
        <p:txBody>
          <a:bodyPr>
            <a:normAutofit fontScale="92500"/>
          </a:bodyPr>
          <a:lstStyle/>
          <a:p>
            <a:pPr marL="0" indent="0" algn="just">
              <a:buNone/>
            </a:pPr>
            <a:r>
              <a:rPr lang="en-IN" sz="2900" b="1" dirty="0">
                <a:latin typeface="Times New Roman" panose="02020603050405020304" pitchFamily="18" charset="0"/>
                <a:cs typeface="Times New Roman" panose="02020603050405020304" pitchFamily="18" charset="0"/>
              </a:rPr>
              <a:t>Hardware Components </a:t>
            </a:r>
          </a:p>
          <a:p>
            <a:pPr algn="just"/>
            <a:r>
              <a:rPr lang="en-IN" dirty="0">
                <a:latin typeface="Times New Roman" panose="02020603050405020304" pitchFamily="18" charset="0"/>
                <a:cs typeface="Times New Roman" panose="02020603050405020304" pitchFamily="18" charset="0"/>
              </a:rPr>
              <a:t>Processor: Intel i3/i5 or AMD </a:t>
            </a:r>
            <a:r>
              <a:rPr lang="en-IN" dirty="0" err="1">
                <a:latin typeface="Times New Roman" panose="02020603050405020304" pitchFamily="18" charset="0"/>
                <a:cs typeface="Times New Roman" panose="02020603050405020304" pitchFamily="18" charset="0"/>
              </a:rPr>
              <a:t>Ryzen</a:t>
            </a:r>
            <a:r>
              <a:rPr lang="en-IN" dirty="0">
                <a:latin typeface="Times New Roman" panose="02020603050405020304" pitchFamily="18" charset="0"/>
                <a:cs typeface="Times New Roman" panose="02020603050405020304" pitchFamily="18" charset="0"/>
              </a:rPr>
              <a:t> 3/5</a:t>
            </a:r>
          </a:p>
          <a:p>
            <a:pPr algn="just"/>
            <a:r>
              <a:rPr lang="en-IN" dirty="0">
                <a:latin typeface="Times New Roman" panose="02020603050405020304" pitchFamily="18" charset="0"/>
                <a:cs typeface="Times New Roman" panose="02020603050405020304" pitchFamily="18" charset="0"/>
              </a:rPr>
              <a:t>Memory (RAM): 8GB+</a:t>
            </a:r>
          </a:p>
          <a:p>
            <a:pPr algn="just"/>
            <a:r>
              <a:rPr lang="en-IN" dirty="0">
                <a:latin typeface="Times New Roman" panose="02020603050405020304" pitchFamily="18" charset="0"/>
                <a:cs typeface="Times New Roman" panose="02020603050405020304" pitchFamily="18" charset="0"/>
              </a:rPr>
              <a:t>Storage: 1GB available (SSD/HDD)</a:t>
            </a:r>
          </a:p>
          <a:p>
            <a:pPr algn="just"/>
            <a:r>
              <a:rPr lang="en-IN" dirty="0">
                <a:latin typeface="Times New Roman" panose="02020603050405020304" pitchFamily="18" charset="0"/>
                <a:cs typeface="Times New Roman" panose="02020603050405020304" pitchFamily="18" charset="0"/>
              </a:rPr>
              <a:t>Display: Standard Monitor (1920x1080 resolution)</a:t>
            </a:r>
          </a:p>
          <a:p>
            <a:pPr algn="just"/>
            <a:r>
              <a:rPr lang="en-IN" dirty="0">
                <a:latin typeface="Times New Roman" panose="02020603050405020304" pitchFamily="18" charset="0"/>
                <a:cs typeface="Times New Roman" panose="02020603050405020304" pitchFamily="18" charset="0"/>
              </a:rPr>
              <a:t>Operating System: Windows 10/11, macOS, or Linux</a:t>
            </a:r>
          </a:p>
          <a:p>
            <a:pPr algn="just"/>
            <a:r>
              <a:rPr lang="en-IN" dirty="0">
                <a:latin typeface="Times New Roman" panose="02020603050405020304" pitchFamily="18" charset="0"/>
                <a:cs typeface="Times New Roman" panose="02020603050405020304" pitchFamily="18" charset="0"/>
              </a:rPr>
              <a:t>Peripherals: Keyboard and Mouse</a:t>
            </a:r>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21665E39-78A7-0855-E95D-EAD26FDBA9DA}"/>
              </a:ext>
            </a:extLst>
          </p:cNvPr>
          <p:cNvSpPr>
            <a:spLocks noChangeArrowheads="1"/>
          </p:cNvSpPr>
          <p:nvPr/>
        </p:nvSpPr>
        <p:spPr bwMode="auto">
          <a:xfrm>
            <a:off x="909836" y="2160414"/>
            <a:ext cx="554748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Language: Java (JDK 17)</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Framework: Java Swing (Interface &amp; Layout)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Java (Logic &amp; Computation)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Storage: CSV/JSON Files (Store Data Asset)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 IntelliJ IDEA</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Libraries: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org.jfree.chart</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Visualization), Apache Commons (for CSV handling) or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Gson</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JSON)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Build Tool: Maven or Gradle (for dependency management)</a:t>
            </a:r>
          </a:p>
        </p:txBody>
      </p:sp>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2243-3C19-EFF2-515C-23E7A1CEF509}"/>
              </a:ext>
            </a:extLst>
          </p:cNvPr>
          <p:cNvSpPr>
            <a:spLocks noGrp="1"/>
          </p:cNvSpPr>
          <p:nvPr>
            <p:ph type="title"/>
          </p:nvPr>
        </p:nvSpPr>
        <p:spPr>
          <a:xfrm>
            <a:off x="1646932" y="980728"/>
            <a:ext cx="9143998" cy="1020762"/>
          </a:xfrm>
        </p:spPr>
        <p:txBody>
          <a:bodyPr/>
          <a:lstStyle/>
          <a:p>
            <a:r>
              <a:rPr lang="en-IN" b="1" dirty="0">
                <a:solidFill>
                  <a:schemeClr val="tx1">
                    <a:lumMod val="50000"/>
                  </a:schemeClr>
                </a:solidFill>
                <a:latin typeface="Times New Roman" panose="02020603050405020304" pitchFamily="18" charset="0"/>
                <a:cs typeface="Times New Roman" panose="02020603050405020304" pitchFamily="18" charset="0"/>
              </a:rPr>
              <a:t>Algorithm</a:t>
            </a:r>
            <a:r>
              <a:rPr lang="en-IN" dirty="0">
                <a:latin typeface="Times New Roman" panose="02020603050405020304" pitchFamily="18" charset="0"/>
                <a:cs typeface="Times New Roman" panose="02020603050405020304" pitchFamily="18" charset="0"/>
              </a:rPr>
              <a:t> </a:t>
            </a:r>
            <a:br>
              <a:rPr lang="en-IN" dirty="0">
                <a:latin typeface="Times New Roman" panose="02020603050405020304" pitchFamily="18" charset="0"/>
                <a:cs typeface="Times New Roman" panose="02020603050405020304" pitchFamily="18" charset="0"/>
              </a:rPr>
            </a:br>
            <a:endParaRPr lang="en-IN" dirty="0"/>
          </a:p>
        </p:txBody>
      </p:sp>
      <p:sp>
        <p:nvSpPr>
          <p:cNvPr id="7" name="Rectangle 1">
            <a:extLst>
              <a:ext uri="{FF2B5EF4-FFF2-40B4-BE49-F238E27FC236}">
                <a16:creationId xmlns:a16="http://schemas.microsoft.com/office/drawing/2014/main" id="{C7255E4A-8D85-9D1E-300D-782551B03D6F}"/>
              </a:ext>
            </a:extLst>
          </p:cNvPr>
          <p:cNvSpPr>
            <a:spLocks noChangeArrowheads="1"/>
          </p:cNvSpPr>
          <p:nvPr/>
        </p:nvSpPr>
        <p:spPr bwMode="auto">
          <a:xfrm>
            <a:off x="1413892" y="1556792"/>
            <a:ext cx="9143998" cy="4480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1:</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Start the application and display the main Portfolio Dashboard.</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2:</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Wait for the user to select an option (like "Add", "Load", "Refresh", "Show Chart").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3:</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"Add Asset" is chosen, prompt the user for details, add the asset, and update the dashboard.</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4:</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"Load from File" or "Load Sample Data" is chosen, load the data into the portfolio and update the dashboard.</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5:</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"Refresh Market Prices" is chosen, fetch new prices, recalculate asset values, and update the dashboard.</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6:</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"Show bar Chart" or "Show pie Chart" is chosen, read the portfolio data and display the requested chart.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7:</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"Save to File" is chosen, get the current data and save it to a file.</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8:</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the user ends the application, stop the program; otherwise, go back to Step 2 and wait for the next action</a:t>
            </a:r>
          </a:p>
        </p:txBody>
      </p:sp>
    </p:spTree>
    <p:extLst>
      <p:ext uri="{BB962C8B-B14F-4D97-AF65-F5344CB8AC3E}">
        <p14:creationId xmlns:p14="http://schemas.microsoft.com/office/powerpoint/2010/main" val="78565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C4C0-B0E9-987B-CABB-10B4ED3C5A01}"/>
              </a:ext>
            </a:extLst>
          </p:cNvPr>
          <p:cNvSpPr>
            <a:spLocks noGrp="1"/>
          </p:cNvSpPr>
          <p:nvPr>
            <p:ph type="title"/>
          </p:nvPr>
        </p:nvSpPr>
        <p:spPr>
          <a:xfrm>
            <a:off x="1485900" y="544973"/>
            <a:ext cx="11161240" cy="1020762"/>
          </a:xfrm>
        </p:spPr>
        <p:txBody>
          <a:bodyPr/>
          <a:lstStyle/>
          <a:p>
            <a:r>
              <a:rPr lang="en-IN" b="1" dirty="0">
                <a:solidFill>
                  <a:schemeClr val="tx1">
                    <a:lumMod val="50000"/>
                  </a:schemeClr>
                </a:solidFill>
                <a:latin typeface="Times New Roman" panose="02020603050405020304" pitchFamily="18" charset="0"/>
                <a:cs typeface="Times New Roman" panose="02020603050405020304" pitchFamily="18" charset="0"/>
              </a:rPr>
              <a:t>PORTFOLIO DASHBOARD SYSTEM ARCHITECTURE</a:t>
            </a:r>
          </a:p>
        </p:txBody>
      </p:sp>
      <p:sp>
        <p:nvSpPr>
          <p:cNvPr id="7" name="Rectangle: Rounded Corners 6">
            <a:extLst>
              <a:ext uri="{FF2B5EF4-FFF2-40B4-BE49-F238E27FC236}">
                <a16:creationId xmlns:a16="http://schemas.microsoft.com/office/drawing/2014/main" id="{61086089-8C67-2128-EEB0-A45611F4C0B3}"/>
              </a:ext>
            </a:extLst>
          </p:cNvPr>
          <p:cNvSpPr/>
          <p:nvPr/>
        </p:nvSpPr>
        <p:spPr>
          <a:xfrm>
            <a:off x="549796" y="1772816"/>
            <a:ext cx="3096344" cy="1344798"/>
          </a:xfrm>
          <a:prstGeom prst="roundRect">
            <a:avLst>
              <a:gd name="adj" fmla="val 42128"/>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0F10AA3-1300-1D0E-51C2-4E28F00DD613}"/>
              </a:ext>
            </a:extLst>
          </p:cNvPr>
          <p:cNvSpPr/>
          <p:nvPr/>
        </p:nvSpPr>
        <p:spPr>
          <a:xfrm>
            <a:off x="549796" y="3551002"/>
            <a:ext cx="3096344" cy="1344798"/>
          </a:xfrm>
          <a:prstGeom prst="roundRect">
            <a:avLst>
              <a:gd name="adj" fmla="val 42128"/>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09D11BBC-4262-597C-7BE5-AA99C10B8294}"/>
              </a:ext>
            </a:extLst>
          </p:cNvPr>
          <p:cNvSpPr/>
          <p:nvPr/>
        </p:nvSpPr>
        <p:spPr>
          <a:xfrm>
            <a:off x="549796" y="5373216"/>
            <a:ext cx="3096344" cy="1344798"/>
          </a:xfrm>
          <a:prstGeom prst="roundRect">
            <a:avLst>
              <a:gd name="adj" fmla="val 42128"/>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80383246-2FF7-B371-68D2-53231A1D6BEC}"/>
              </a:ext>
            </a:extLst>
          </p:cNvPr>
          <p:cNvCxnSpPr>
            <a:cxnSpLocks/>
            <a:stCxn id="7" idx="2"/>
            <a:endCxn id="8" idx="0"/>
          </p:cNvCxnSpPr>
          <p:nvPr/>
        </p:nvCxnSpPr>
        <p:spPr>
          <a:xfrm>
            <a:off x="2097968" y="3117614"/>
            <a:ext cx="0" cy="433388"/>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4A8EA5-E153-6A9B-3ABC-2FA05341F6F1}"/>
              </a:ext>
            </a:extLst>
          </p:cNvPr>
          <p:cNvCxnSpPr>
            <a:cxnSpLocks/>
            <a:stCxn id="8" idx="2"/>
            <a:endCxn id="9" idx="0"/>
          </p:cNvCxnSpPr>
          <p:nvPr/>
        </p:nvCxnSpPr>
        <p:spPr>
          <a:xfrm>
            <a:off x="2097968" y="4895800"/>
            <a:ext cx="0" cy="477416"/>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E44D98-4A84-3CFC-4720-D7DBE74FFC61}"/>
              </a:ext>
            </a:extLst>
          </p:cNvPr>
          <p:cNvSpPr txBox="1"/>
          <p:nvPr/>
        </p:nvSpPr>
        <p:spPr>
          <a:xfrm>
            <a:off x="907451" y="1955851"/>
            <a:ext cx="2520280" cy="978729"/>
          </a:xfrm>
          <a:prstGeom prst="rect">
            <a:avLst/>
          </a:prstGeom>
          <a:noFill/>
        </p:spPr>
        <p:txBody>
          <a:bodyPr wrap="square" rtlCol="0">
            <a:spAutoFit/>
          </a:bodyPr>
          <a:lstStyle/>
          <a:p>
            <a:pPr>
              <a:lnSpc>
                <a:spcPct val="90000"/>
              </a:lnSpc>
            </a:pPr>
            <a:r>
              <a:rPr lang="en-US" sz="1600" dirty="0">
                <a:latin typeface="Times New Roman" panose="02020603050405020304" pitchFamily="18" charset="0"/>
                <a:cs typeface="Times New Roman" panose="02020603050405020304" pitchFamily="18" charset="0"/>
              </a:rPr>
              <a:t>Presentation Layer (View &amp; Controller) GUI (</a:t>
            </a:r>
            <a:r>
              <a:rPr lang="en-US" sz="1600" dirty="0" err="1">
                <a:latin typeface="Times New Roman" panose="02020603050405020304" pitchFamily="18" charset="0"/>
                <a:cs typeface="Times New Roman" panose="02020603050405020304" pitchFamily="18" charset="0"/>
              </a:rPr>
              <a:t>JFrame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JPanels</a:t>
            </a:r>
            <a:r>
              <a:rPr lang="en-US" sz="1600" dirty="0">
                <a:latin typeface="Times New Roman" panose="02020603050405020304" pitchFamily="18" charset="0"/>
                <a:cs typeface="Times New Roman" panose="02020603050405020304" pitchFamily="18" charset="0"/>
              </a:rPr>
              <a:t>, Swing Components)</a:t>
            </a:r>
            <a:endParaRPr lang="en-IN" sz="16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1C0061D-F611-F371-3D10-382FD30302B5}"/>
              </a:ext>
            </a:extLst>
          </p:cNvPr>
          <p:cNvSpPr txBox="1"/>
          <p:nvPr/>
        </p:nvSpPr>
        <p:spPr>
          <a:xfrm>
            <a:off x="1163238" y="3965164"/>
            <a:ext cx="2448270" cy="535531"/>
          </a:xfrm>
          <a:prstGeom prst="rect">
            <a:avLst/>
          </a:prstGeom>
          <a:noFill/>
        </p:spPr>
        <p:txBody>
          <a:bodyPr wrap="square" rtlCol="0">
            <a:spAutoFit/>
          </a:bodyPr>
          <a:lstStyle/>
          <a:p>
            <a:pPr>
              <a:lnSpc>
                <a:spcPct val="90000"/>
              </a:lnSpc>
            </a:pPr>
            <a:r>
              <a:rPr lang="en-US" sz="1600" dirty="0">
                <a:latin typeface="Times New Roman" panose="02020603050405020304" pitchFamily="18" charset="0"/>
                <a:cs typeface="Times New Roman" panose="02020603050405020304" pitchFamily="18" charset="0"/>
              </a:rPr>
              <a:t>Business Logic Layer (Controller &amp; Model)</a:t>
            </a:r>
            <a:endParaRPr lang="en-IN" sz="16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2C81AC4-2399-8B48-FF64-6CC6AA7D116C}"/>
              </a:ext>
            </a:extLst>
          </p:cNvPr>
          <p:cNvSpPr txBox="1"/>
          <p:nvPr/>
        </p:nvSpPr>
        <p:spPr>
          <a:xfrm>
            <a:off x="1015466" y="5768784"/>
            <a:ext cx="2304251" cy="757130"/>
          </a:xfrm>
          <a:prstGeom prst="rect">
            <a:avLst/>
          </a:prstGeom>
          <a:noFill/>
        </p:spPr>
        <p:txBody>
          <a:bodyPr wrap="square" rtlCol="0">
            <a:spAutoFit/>
          </a:bodyPr>
          <a:lstStyle/>
          <a:p>
            <a:pPr>
              <a:lnSpc>
                <a:spcPct val="90000"/>
              </a:lnSpc>
            </a:pPr>
            <a:r>
              <a:rPr lang="en-IN" sz="1600" dirty="0">
                <a:latin typeface="Times New Roman" panose="02020603050405020304" pitchFamily="18" charset="0"/>
                <a:cs typeface="Times New Roman" panose="02020603050405020304" pitchFamily="18" charset="0"/>
              </a:rPr>
              <a:t>Data Layer (Model) Data Storage (</a:t>
            </a:r>
            <a:r>
              <a:rPr lang="en-IN" sz="1600" dirty="0" err="1">
                <a:latin typeface="Times New Roman" panose="02020603050405020304" pitchFamily="18" charset="0"/>
                <a:cs typeface="Times New Roman" panose="02020603050405020304" pitchFamily="18" charset="0"/>
              </a:rPr>
              <a:t>DefaultTableModel</a:t>
            </a:r>
            <a:r>
              <a:rPr lang="en-IN" sz="16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4727F5B1-362D-5BEE-E989-9EA99074E081}"/>
              </a:ext>
            </a:extLst>
          </p:cNvPr>
          <p:cNvSpPr txBox="1"/>
          <p:nvPr/>
        </p:nvSpPr>
        <p:spPr>
          <a:xfrm>
            <a:off x="4975903" y="1545078"/>
            <a:ext cx="7095169" cy="5375702"/>
          </a:xfrm>
          <a:prstGeom prst="rect">
            <a:avLst/>
          </a:prstGeom>
          <a:noFill/>
        </p:spPr>
        <p:txBody>
          <a:bodyPr wrap="square" rtlCol="0">
            <a:spAutoFit/>
          </a:bodyPr>
          <a:lstStyle/>
          <a:p>
            <a:pPr>
              <a:lnSpc>
                <a:spcPct val="90000"/>
              </a:lnSpc>
            </a:pPr>
            <a:r>
              <a:rPr lang="en-IN" sz="1900" b="1" dirty="0">
                <a:latin typeface="Times New Roman" panose="02020603050405020304" pitchFamily="18" charset="0"/>
                <a:cs typeface="Times New Roman" panose="02020603050405020304" pitchFamily="18" charset="0"/>
              </a:rPr>
              <a:t>The architecture of your </a:t>
            </a:r>
            <a:r>
              <a:rPr lang="en-IN" sz="1900" b="1" dirty="0" err="1">
                <a:latin typeface="Times New Roman" panose="02020603050405020304" pitchFamily="18" charset="0"/>
                <a:cs typeface="Times New Roman" panose="02020603050405020304" pitchFamily="18" charset="0"/>
              </a:rPr>
              <a:t>PortfolioDashboard</a:t>
            </a:r>
            <a:r>
              <a:rPr lang="en-IN" sz="1900" b="1" dirty="0">
                <a:latin typeface="Times New Roman" panose="02020603050405020304" pitchFamily="18" charset="0"/>
                <a:cs typeface="Times New Roman" panose="02020603050405020304" pitchFamily="18" charset="0"/>
              </a:rPr>
              <a:t> application follows a classic Three-Tier/Layer structure. </a:t>
            </a:r>
          </a:p>
          <a:p>
            <a:pPr marL="457200" indent="-457200">
              <a:lnSpc>
                <a:spcPct val="150000"/>
              </a:lnSpc>
              <a:buAutoNum type="arabicPeriod"/>
            </a:pPr>
            <a:r>
              <a:rPr lang="en-IN" sz="1600" dirty="0">
                <a:latin typeface="Times New Roman" panose="02020603050405020304" pitchFamily="18" charset="0"/>
                <a:cs typeface="Times New Roman" panose="02020603050405020304" pitchFamily="18" charset="0"/>
              </a:rPr>
              <a:t>Architectural Layers </a:t>
            </a:r>
          </a:p>
          <a:p>
            <a:pPr marL="457200" indent="-45720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Presentation Layer (View &amp; Controller)</a:t>
            </a:r>
          </a:p>
          <a:p>
            <a:pPr marL="457200" indent="-45720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Business Logic Layer (Controller &amp; Model)</a:t>
            </a:r>
          </a:p>
          <a:p>
            <a:pPr marL="457200" indent="-45720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Data Layer (Model) </a:t>
            </a:r>
          </a:p>
          <a:p>
            <a:pPr>
              <a:lnSpc>
                <a:spcPct val="150000"/>
              </a:lnSpc>
            </a:pPr>
            <a:r>
              <a:rPr lang="en-IN" sz="1600" dirty="0">
                <a:latin typeface="Times New Roman" panose="02020603050405020304" pitchFamily="18" charset="0"/>
                <a:cs typeface="Times New Roman" panose="02020603050405020304" pitchFamily="18" charset="0"/>
              </a:rPr>
              <a:t>2. MVC Adaptation (Model-View-Controller)</a:t>
            </a:r>
          </a:p>
          <a:p>
            <a:pPr marL="342900" indent="-34290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View (User Interface) </a:t>
            </a:r>
          </a:p>
          <a:p>
            <a:pPr marL="342900" indent="-34290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Controller (Application Logic) </a:t>
            </a:r>
          </a:p>
          <a:p>
            <a:pPr marL="342900" indent="-34290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Model (Data/State) </a:t>
            </a:r>
          </a:p>
          <a:p>
            <a:pPr>
              <a:lnSpc>
                <a:spcPct val="150000"/>
              </a:lnSpc>
            </a:pPr>
            <a:r>
              <a:rPr lang="en-IN" sz="1600" dirty="0">
                <a:latin typeface="Times New Roman" panose="02020603050405020304" pitchFamily="18" charset="0"/>
                <a:cs typeface="Times New Roman" panose="02020603050405020304" pitchFamily="18" charset="0"/>
              </a:rPr>
              <a:t>3. Data and Control Flow </a:t>
            </a:r>
          </a:p>
          <a:p>
            <a:pPr marL="342900" indent="-34290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Asset Addition Flow (C.R.U.D. - Create)</a:t>
            </a:r>
          </a:p>
          <a:p>
            <a:pPr marL="342900" indent="-34290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Charting Flow (Read/Display) </a:t>
            </a:r>
          </a:p>
          <a:p>
            <a:pPr>
              <a:lnSpc>
                <a:spcPct val="150000"/>
              </a:lnSpc>
            </a:pPr>
            <a:r>
              <a:rPr lang="en-IN" sz="1600" dirty="0">
                <a:latin typeface="Times New Roman" panose="02020603050405020304" pitchFamily="18" charset="0"/>
                <a:cs typeface="Times New Roman" panose="02020603050405020304" pitchFamily="18" charset="0"/>
              </a:rPr>
              <a:t>4. External Dependencies </a:t>
            </a:r>
          </a:p>
          <a:p>
            <a:pPr marL="342900" indent="-342900">
              <a:lnSpc>
                <a:spcPct val="150000"/>
              </a:lnSpc>
              <a:buFont typeface="Arial" panose="020B0604020202020204" pitchFamily="34" charset="0"/>
              <a:buChar char="•"/>
            </a:pPr>
            <a:r>
              <a:rPr lang="en-IN" sz="1600" dirty="0" err="1">
                <a:latin typeface="Times New Roman" panose="02020603050405020304" pitchFamily="18" charset="0"/>
                <a:cs typeface="Times New Roman" panose="02020603050405020304" pitchFamily="18" charset="0"/>
              </a:rPr>
              <a:t>JFreeChart</a:t>
            </a:r>
            <a:r>
              <a:rPr lang="en-IN" sz="1600" dirty="0">
                <a:latin typeface="Times New Roman" panose="02020603050405020304" pitchFamily="18" charset="0"/>
                <a:cs typeface="Times New Roman" panose="02020603050405020304" pitchFamily="18" charset="0"/>
              </a:rPr>
              <a:t> &amp; </a:t>
            </a:r>
            <a:r>
              <a:rPr lang="en-IN" sz="1600" dirty="0" err="1">
                <a:latin typeface="Times New Roman" panose="02020603050405020304" pitchFamily="18" charset="0"/>
                <a:cs typeface="Times New Roman" panose="02020603050405020304" pitchFamily="18" charset="0"/>
              </a:rPr>
              <a:t>JCommon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6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1E0B-A655-A0D0-BD12-3A35A712CC26}"/>
              </a:ext>
            </a:extLst>
          </p:cNvPr>
          <p:cNvSpPr>
            <a:spLocks noGrp="1"/>
          </p:cNvSpPr>
          <p:nvPr>
            <p:ph type="title"/>
          </p:nvPr>
        </p:nvSpPr>
        <p:spPr>
          <a:xfrm>
            <a:off x="1629916" y="502322"/>
            <a:ext cx="9143998" cy="1020762"/>
          </a:xfrm>
        </p:spPr>
        <p:txBody>
          <a:bodyPr/>
          <a:lstStyle/>
          <a:p>
            <a:r>
              <a:rPr lang="en-IN" b="1" spc="600" dirty="0">
                <a:solidFill>
                  <a:schemeClr val="tx1">
                    <a:lumMod val="50000"/>
                  </a:schemeClr>
                </a:solidFill>
                <a:latin typeface="Times New Roman" panose="02020603050405020304" pitchFamily="18" charset="0"/>
                <a:cs typeface="Times New Roman" panose="02020603050405020304" pitchFamily="18" charset="0"/>
              </a:rPr>
              <a:t>CLASS DIAGRAM</a:t>
            </a:r>
          </a:p>
        </p:txBody>
      </p:sp>
      <p:sp>
        <p:nvSpPr>
          <p:cNvPr id="7" name="Rectangle 6">
            <a:extLst>
              <a:ext uri="{FF2B5EF4-FFF2-40B4-BE49-F238E27FC236}">
                <a16:creationId xmlns:a16="http://schemas.microsoft.com/office/drawing/2014/main" id="{DD311257-EDE7-B673-CCA4-7FBAD08BF547}"/>
              </a:ext>
            </a:extLst>
          </p:cNvPr>
          <p:cNvSpPr/>
          <p:nvPr/>
        </p:nvSpPr>
        <p:spPr>
          <a:xfrm>
            <a:off x="2287813" y="5478200"/>
            <a:ext cx="2144928" cy="1255728"/>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AB1960A-54CC-E635-7830-51862BBF129C}"/>
              </a:ext>
            </a:extLst>
          </p:cNvPr>
          <p:cNvSpPr/>
          <p:nvPr/>
        </p:nvSpPr>
        <p:spPr>
          <a:xfrm>
            <a:off x="159294" y="1568723"/>
            <a:ext cx="2042754" cy="1494007"/>
          </a:xfrm>
          <a:prstGeom prst="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83F53F1-7E75-2B75-2378-1F5C16FF2F8F}"/>
              </a:ext>
            </a:extLst>
          </p:cNvPr>
          <p:cNvSpPr/>
          <p:nvPr/>
        </p:nvSpPr>
        <p:spPr>
          <a:xfrm>
            <a:off x="117749" y="3463482"/>
            <a:ext cx="2016224" cy="149400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10BDEEC4-DB25-BED9-0C5A-A0763FC4FF33}"/>
              </a:ext>
            </a:extLst>
          </p:cNvPr>
          <p:cNvSpPr/>
          <p:nvPr/>
        </p:nvSpPr>
        <p:spPr>
          <a:xfrm>
            <a:off x="4649442" y="3463482"/>
            <a:ext cx="2173252" cy="149400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DF900C6C-39D3-2F72-F574-323E4258E6B2}"/>
              </a:ext>
            </a:extLst>
          </p:cNvPr>
          <p:cNvSpPr/>
          <p:nvPr/>
        </p:nvSpPr>
        <p:spPr>
          <a:xfrm>
            <a:off x="2287813" y="3463482"/>
            <a:ext cx="2299986" cy="1477328"/>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3C510D3F-708E-8A1A-78FD-507816C533F8}"/>
              </a:ext>
            </a:extLst>
          </p:cNvPr>
          <p:cNvSpPr/>
          <p:nvPr/>
        </p:nvSpPr>
        <p:spPr>
          <a:xfrm>
            <a:off x="3172842" y="1568722"/>
            <a:ext cx="2042753" cy="149400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D6D5053-B38B-50A3-430B-6B1CF8DED71F}"/>
              </a:ext>
            </a:extLst>
          </p:cNvPr>
          <p:cNvSpPr txBox="1"/>
          <p:nvPr/>
        </p:nvSpPr>
        <p:spPr>
          <a:xfrm>
            <a:off x="261765" y="1553388"/>
            <a:ext cx="1728192" cy="1477328"/>
          </a:xfrm>
          <a:prstGeom prst="rect">
            <a:avLst/>
          </a:prstGeom>
          <a:noFill/>
        </p:spPr>
        <p:txBody>
          <a:bodyPr wrap="square" rtlCol="0">
            <a:spAutoFit/>
          </a:bodyPr>
          <a:lstStyle/>
          <a:p>
            <a:pPr>
              <a:lnSpc>
                <a:spcPct val="90000"/>
              </a:lnSpc>
            </a:pPr>
            <a:r>
              <a:rPr lang="en-IN" sz="2000" dirty="0">
                <a:solidFill>
                  <a:schemeClr val="accent1">
                    <a:lumMod val="60000"/>
                    <a:lumOff val="40000"/>
                  </a:schemeClr>
                </a:solidFill>
                <a:latin typeface="Times New Roman" panose="02020603050405020304" pitchFamily="18" charset="0"/>
                <a:cs typeface="Times New Roman" panose="02020603050405020304" pitchFamily="18" charset="0"/>
              </a:rPr>
              <a:t>Portfolio</a:t>
            </a:r>
            <a:r>
              <a:rPr lang="en-IN" sz="2000" dirty="0">
                <a:latin typeface="Times New Roman" panose="02020603050405020304" pitchFamily="18" charset="0"/>
                <a:cs typeface="Times New Roman" panose="02020603050405020304" pitchFamily="18" charset="0"/>
              </a:rPr>
              <a:t> </a:t>
            </a:r>
          </a:p>
          <a:p>
            <a:pPr>
              <a:lnSpc>
                <a:spcPct val="90000"/>
              </a:lnSpc>
            </a:pPr>
            <a:r>
              <a:rPr lang="en-IN" sz="1600" dirty="0">
                <a:latin typeface="Times New Roman" panose="02020603050405020304" pitchFamily="18" charset="0"/>
                <a:cs typeface="Times New Roman" panose="02020603050405020304" pitchFamily="18" charset="0"/>
              </a:rPr>
              <a:t>-Portfolio id</a:t>
            </a:r>
          </a:p>
          <a:p>
            <a:pPr>
              <a:lnSpc>
                <a:spcPct val="90000"/>
              </a:lnSpc>
            </a:pPr>
            <a:r>
              <a:rPr lang="en-IN" sz="1600" dirty="0">
                <a:latin typeface="Times New Roman" panose="02020603050405020304" pitchFamily="18" charset="0"/>
                <a:cs typeface="Times New Roman" panose="02020603050405020304" pitchFamily="18" charset="0"/>
              </a:rPr>
              <a:t>-name-description +</a:t>
            </a:r>
            <a:r>
              <a:rPr lang="en-IN" sz="1600" dirty="0" err="1">
                <a:latin typeface="Times New Roman" panose="02020603050405020304" pitchFamily="18" charset="0"/>
                <a:cs typeface="Times New Roman" panose="02020603050405020304" pitchFamily="18" charset="0"/>
              </a:rPr>
              <a:t>addAsset</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removeAsset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getAssets</a:t>
            </a:r>
            <a:r>
              <a:rPr lang="en-IN" sz="1600" dirty="0">
                <a:latin typeface="Times New Roman" panose="02020603050405020304" pitchFamily="18" charset="0"/>
                <a:cs typeface="Times New Roman" panose="02020603050405020304" pitchFamily="18" charset="0"/>
              </a:rPr>
              <a:t> ()</a:t>
            </a:r>
          </a:p>
        </p:txBody>
      </p:sp>
      <p:sp>
        <p:nvSpPr>
          <p:cNvPr id="14" name="TextBox 13">
            <a:extLst>
              <a:ext uri="{FF2B5EF4-FFF2-40B4-BE49-F238E27FC236}">
                <a16:creationId xmlns:a16="http://schemas.microsoft.com/office/drawing/2014/main" id="{06DBEC60-FE94-3315-97E1-75B9F8F9ECC1}"/>
              </a:ext>
            </a:extLst>
          </p:cNvPr>
          <p:cNvSpPr txBox="1"/>
          <p:nvPr/>
        </p:nvSpPr>
        <p:spPr>
          <a:xfrm>
            <a:off x="3172842" y="1553388"/>
            <a:ext cx="1476600" cy="1477328"/>
          </a:xfrm>
          <a:prstGeom prst="rect">
            <a:avLst/>
          </a:prstGeom>
          <a:noFill/>
        </p:spPr>
        <p:txBody>
          <a:bodyPr wrap="square" rtlCol="0">
            <a:spAutoFit/>
          </a:bodyPr>
          <a:lstStyle/>
          <a:p>
            <a:pPr>
              <a:lnSpc>
                <a:spcPct val="90000"/>
              </a:lnSpc>
            </a:pPr>
            <a:r>
              <a:rPr lang="en-IN" sz="2000" dirty="0">
                <a:solidFill>
                  <a:schemeClr val="accent1">
                    <a:lumMod val="60000"/>
                    <a:lumOff val="40000"/>
                  </a:schemeClr>
                </a:solidFill>
                <a:latin typeface="Times New Roman" panose="02020603050405020304" pitchFamily="18" charset="0"/>
                <a:cs typeface="Times New Roman" panose="02020603050405020304" pitchFamily="18" charset="0"/>
              </a:rPr>
              <a:t>Asset Bond</a:t>
            </a:r>
          </a:p>
          <a:p>
            <a:pPr>
              <a:lnSpc>
                <a:spcPct val="90000"/>
              </a:lnSpc>
            </a:pP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Assetid</a:t>
            </a:r>
            <a:r>
              <a:rPr lang="en-IN" sz="1600" dirty="0">
                <a:latin typeface="Times New Roman" panose="02020603050405020304" pitchFamily="18" charset="0"/>
                <a:cs typeface="Times New Roman" panose="02020603050405020304" pitchFamily="18" charset="0"/>
              </a:rPr>
              <a:t>-name-type +</a:t>
            </a:r>
            <a:r>
              <a:rPr lang="en-IN" sz="1600" dirty="0" err="1">
                <a:latin typeface="Times New Roman" panose="02020603050405020304" pitchFamily="18" charset="0"/>
                <a:cs typeface="Times New Roman" panose="02020603050405020304" pitchFamily="18" charset="0"/>
              </a:rPr>
              <a:t>getValue</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getPerformance</a:t>
            </a:r>
            <a:r>
              <a:rPr lang="en-IN" sz="1600" dirty="0">
                <a:latin typeface="Times New Roman" panose="02020603050405020304" pitchFamily="18" charset="0"/>
                <a:cs typeface="Times New Roman" panose="02020603050405020304" pitchFamily="18" charset="0"/>
              </a:rPr>
              <a:t>()</a:t>
            </a:r>
          </a:p>
        </p:txBody>
      </p:sp>
      <p:sp>
        <p:nvSpPr>
          <p:cNvPr id="15" name="Arrow: Right 14">
            <a:extLst>
              <a:ext uri="{FF2B5EF4-FFF2-40B4-BE49-F238E27FC236}">
                <a16:creationId xmlns:a16="http://schemas.microsoft.com/office/drawing/2014/main" id="{E03D1E6A-25AF-34CC-5424-551EE103931C}"/>
              </a:ext>
            </a:extLst>
          </p:cNvPr>
          <p:cNvSpPr/>
          <p:nvPr/>
        </p:nvSpPr>
        <p:spPr>
          <a:xfrm>
            <a:off x="2251760" y="2356927"/>
            <a:ext cx="864096" cy="432048"/>
          </a:xfrm>
          <a:prstGeom prst="rightArrow">
            <a:avLst/>
          </a:prstGeom>
          <a:solidFill>
            <a:schemeClr val="tx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493F0B5-C7BF-F799-388E-00A2D172235D}"/>
              </a:ext>
            </a:extLst>
          </p:cNvPr>
          <p:cNvSpPr txBox="1"/>
          <p:nvPr/>
        </p:nvSpPr>
        <p:spPr>
          <a:xfrm>
            <a:off x="197622" y="3498290"/>
            <a:ext cx="1792335" cy="1477328"/>
          </a:xfrm>
          <a:prstGeom prst="rect">
            <a:avLst/>
          </a:prstGeom>
          <a:noFill/>
        </p:spPr>
        <p:txBody>
          <a:bodyPr wrap="square" rtlCol="0">
            <a:spAutoFit/>
          </a:bodyPr>
          <a:lstStyle/>
          <a:p>
            <a:pPr>
              <a:lnSpc>
                <a:spcPct val="90000"/>
              </a:lnSpc>
            </a:pPr>
            <a:r>
              <a:rPr lang="en-US" sz="2000" dirty="0">
                <a:solidFill>
                  <a:schemeClr val="accent1">
                    <a:lumMod val="60000"/>
                    <a:lumOff val="40000"/>
                  </a:schemeClr>
                </a:solidFill>
                <a:latin typeface="Times New Roman" panose="02020603050405020304" pitchFamily="18" charset="0"/>
                <a:cs typeface="Times New Roman" panose="02020603050405020304" pitchFamily="18" charset="0"/>
              </a:rPr>
              <a:t>Stock -symbol </a:t>
            </a:r>
            <a:r>
              <a:rPr lang="en-US" sz="1600" dirty="0">
                <a:latin typeface="Times New Roman" panose="02020603050405020304" pitchFamily="18" charset="0"/>
                <a:cs typeface="Times New Roman" panose="02020603050405020304" pitchFamily="18" charset="0"/>
              </a:rPr>
              <a:t>-quantity purchase price +</a:t>
            </a:r>
            <a:r>
              <a:rPr lang="en-US" sz="1600" dirty="0" err="1">
                <a:latin typeface="Times New Roman" panose="02020603050405020304" pitchFamily="18" charset="0"/>
                <a:cs typeface="Times New Roman" panose="02020603050405020304" pitchFamily="18" charset="0"/>
              </a:rPr>
              <a:t>getCurrentPrice</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getCurrentValue</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getGainLoss</a:t>
            </a:r>
            <a:r>
              <a:rPr lang="en-US" sz="16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DACFF7C-BDCF-53DC-2383-FDE86093279F}"/>
              </a:ext>
            </a:extLst>
          </p:cNvPr>
          <p:cNvSpPr txBox="1"/>
          <p:nvPr/>
        </p:nvSpPr>
        <p:spPr>
          <a:xfrm>
            <a:off x="2219739" y="3495495"/>
            <a:ext cx="2368060" cy="1255728"/>
          </a:xfrm>
          <a:prstGeom prst="rect">
            <a:avLst/>
          </a:prstGeom>
          <a:noFill/>
        </p:spPr>
        <p:txBody>
          <a:bodyPr wrap="square" rtlCol="0">
            <a:spAutoFit/>
          </a:bodyPr>
          <a:lstStyle/>
          <a:p>
            <a:pPr>
              <a:lnSpc>
                <a:spcPct val="90000"/>
              </a:lnSpc>
            </a:pPr>
            <a:r>
              <a:rPr lang="en-US" sz="2000" dirty="0">
                <a:solidFill>
                  <a:schemeClr val="accent1">
                    <a:lumMod val="60000"/>
                    <a:lumOff val="40000"/>
                  </a:schemeClr>
                </a:solidFill>
                <a:latin typeface="Times New Roman" panose="02020603050405020304" pitchFamily="18" charset="0"/>
                <a:cs typeface="Times New Roman" panose="02020603050405020304" pitchFamily="18" charset="0"/>
              </a:rPr>
              <a:t>Bond-</a:t>
            </a:r>
            <a:r>
              <a:rPr lang="en-US" sz="2000" dirty="0" err="1">
                <a:solidFill>
                  <a:schemeClr val="accent1">
                    <a:lumMod val="60000"/>
                    <a:lumOff val="40000"/>
                  </a:schemeClr>
                </a:solidFill>
                <a:latin typeface="Times New Roman" panose="02020603050405020304" pitchFamily="18" charset="0"/>
                <a:cs typeface="Times New Roman" panose="02020603050405020304" pitchFamily="18" charset="0"/>
              </a:rPr>
              <a:t>Assetid</a:t>
            </a:r>
            <a:r>
              <a:rPr lang="en-US" sz="2000" dirty="0">
                <a:solidFill>
                  <a:schemeClr val="accent1">
                    <a:lumMod val="60000"/>
                    <a:lumOff val="40000"/>
                  </a:schemeClr>
                </a:solidFill>
                <a:latin typeface="Times New Roman" panose="02020603050405020304" pitchFamily="18" charset="0"/>
                <a:cs typeface="Times New Roman" panose="02020603050405020304" pitchFamily="18" charset="0"/>
              </a:rPr>
              <a:t>-name</a:t>
            </a:r>
          </a:p>
          <a:p>
            <a:pPr>
              <a:lnSpc>
                <a:spcPct val="90000"/>
              </a:lnSpc>
            </a:pPr>
            <a:r>
              <a:rPr lang="en-US" sz="1600" dirty="0">
                <a:latin typeface="Times New Roman" panose="02020603050405020304" pitchFamily="18" charset="0"/>
                <a:cs typeface="Times New Roman" panose="02020603050405020304" pitchFamily="18" charset="0"/>
              </a:rPr>
              <a:t>-type +</a:t>
            </a:r>
            <a:r>
              <a:rPr lang="en-US" sz="1600" dirty="0" err="1">
                <a:latin typeface="Times New Roman" panose="02020603050405020304" pitchFamily="18" charset="0"/>
                <a:cs typeface="Times New Roman" panose="02020603050405020304" pitchFamily="18" charset="0"/>
              </a:rPr>
              <a:t>getValue</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getPerformance</a:t>
            </a:r>
            <a:r>
              <a:rPr lang="en-US" sz="1600" dirty="0">
                <a:latin typeface="Times New Roman" panose="02020603050405020304" pitchFamily="18" charset="0"/>
                <a:cs typeface="Times New Roman" panose="02020603050405020304" pitchFamily="18" charset="0"/>
              </a:rPr>
              <a:t>()-issuer -</a:t>
            </a:r>
            <a:r>
              <a:rPr lang="en-US" sz="1600" dirty="0" err="1">
                <a:latin typeface="Times New Roman" panose="02020603050405020304" pitchFamily="18" charset="0"/>
                <a:cs typeface="Times New Roman" panose="02020603050405020304" pitchFamily="18" charset="0"/>
              </a:rPr>
              <a:t>maturityDate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couponRate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getYield</a:t>
            </a:r>
            <a:r>
              <a:rPr lang="en-US" sz="16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09A2700-66FA-6D00-FD3F-C6F0A5AA60EC}"/>
              </a:ext>
            </a:extLst>
          </p:cNvPr>
          <p:cNvSpPr txBox="1"/>
          <p:nvPr/>
        </p:nvSpPr>
        <p:spPr>
          <a:xfrm>
            <a:off x="4590447" y="3463482"/>
            <a:ext cx="2368061" cy="1477328"/>
          </a:xfrm>
          <a:prstGeom prst="rect">
            <a:avLst/>
          </a:prstGeom>
          <a:noFill/>
        </p:spPr>
        <p:txBody>
          <a:bodyPr wrap="square" rtlCol="0">
            <a:spAutoFit/>
          </a:bodyPr>
          <a:lstStyle/>
          <a:p>
            <a:pPr>
              <a:lnSpc>
                <a:spcPct val="90000"/>
              </a:lnSpc>
            </a:pPr>
            <a:r>
              <a:rPr lang="en-IN" sz="2000" dirty="0">
                <a:solidFill>
                  <a:schemeClr val="accent1">
                    <a:lumMod val="60000"/>
                    <a:lumOff val="40000"/>
                  </a:schemeClr>
                </a:solidFill>
                <a:latin typeface="Times New Roman" panose="02020603050405020304" pitchFamily="18" charset="0"/>
                <a:cs typeface="Times New Roman" panose="02020603050405020304" pitchFamily="18" charset="0"/>
              </a:rPr>
              <a:t>Portfolio Dashboard </a:t>
            </a:r>
            <a:r>
              <a:rPr lang="en-IN" sz="1600" dirty="0">
                <a:latin typeface="Times New Roman" panose="02020603050405020304" pitchFamily="18" charset="0"/>
                <a:cs typeface="Times New Roman" panose="02020603050405020304" pitchFamily="18" charset="0"/>
              </a:rPr>
              <a:t>-portfolio -</a:t>
            </a:r>
            <a:r>
              <a:rPr lang="en-IN" sz="1600" dirty="0" err="1">
                <a:latin typeface="Times New Roman" panose="02020603050405020304" pitchFamily="18" charset="0"/>
                <a:cs typeface="Times New Roman" panose="02020603050405020304" pitchFamily="18" charset="0"/>
              </a:rPr>
              <a:t>userInterface</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createPortfolio</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addAsset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removeAsset</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displayPortfolio</a:t>
            </a:r>
            <a:r>
              <a:rPr lang="en-IN" sz="1600" dirty="0">
                <a:latin typeface="Times New Roman" panose="02020603050405020304" pitchFamily="18" charset="0"/>
                <a:cs typeface="Times New Roman" panose="02020603050405020304" pitchFamily="18" charset="0"/>
              </a:rPr>
              <a:t> ()</a:t>
            </a:r>
          </a:p>
        </p:txBody>
      </p:sp>
      <p:sp>
        <p:nvSpPr>
          <p:cNvPr id="19" name="TextBox 18">
            <a:extLst>
              <a:ext uri="{FF2B5EF4-FFF2-40B4-BE49-F238E27FC236}">
                <a16:creationId xmlns:a16="http://schemas.microsoft.com/office/drawing/2014/main" id="{89098653-9D48-7F15-5618-09797B29351E}"/>
              </a:ext>
            </a:extLst>
          </p:cNvPr>
          <p:cNvSpPr txBox="1"/>
          <p:nvPr/>
        </p:nvSpPr>
        <p:spPr>
          <a:xfrm>
            <a:off x="2287813" y="5478200"/>
            <a:ext cx="2093478" cy="1255728"/>
          </a:xfrm>
          <a:prstGeom prst="rect">
            <a:avLst/>
          </a:prstGeom>
          <a:noFill/>
        </p:spPr>
        <p:txBody>
          <a:bodyPr wrap="square" rtlCol="0">
            <a:spAutoFit/>
          </a:bodyPr>
          <a:lstStyle/>
          <a:p>
            <a:pPr>
              <a:lnSpc>
                <a:spcPct val="90000"/>
              </a:lnSpc>
            </a:pPr>
            <a:r>
              <a:rPr lang="en-IN" sz="2000" dirty="0" err="1">
                <a:solidFill>
                  <a:schemeClr val="accent1">
                    <a:lumMod val="60000"/>
                    <a:lumOff val="40000"/>
                  </a:schemeClr>
                </a:solidFill>
                <a:latin typeface="Times New Roman" panose="02020603050405020304" pitchFamily="18" charset="0"/>
                <a:cs typeface="Times New Roman" panose="02020603050405020304" pitchFamily="18" charset="0"/>
              </a:rPr>
              <a:t>Serinterface</a:t>
            </a:r>
            <a:endParaRPr lang="en-IN" sz="2000"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nSpc>
                <a:spcPct val="90000"/>
              </a:lnSpc>
            </a:pP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dashboardPanel</a:t>
            </a:r>
            <a:endParaRPr lang="en-IN" sz="1600" dirty="0">
              <a:latin typeface="Times New Roman" panose="02020603050405020304" pitchFamily="18" charset="0"/>
              <a:cs typeface="Times New Roman" panose="02020603050405020304" pitchFamily="18" charset="0"/>
            </a:endParaRPr>
          </a:p>
          <a:p>
            <a:pPr>
              <a:lnSpc>
                <a:spcPct val="90000"/>
              </a:lnSpc>
            </a:pPr>
            <a:r>
              <a:rPr lang="en-IN" sz="1600" dirty="0">
                <a:latin typeface="Times New Roman" panose="02020603050405020304" pitchFamily="18" charset="0"/>
                <a:cs typeface="Times New Roman" panose="02020603050405020304" pitchFamily="18" charset="0"/>
              </a:rPr>
              <a:t>-charts-tables +</a:t>
            </a:r>
            <a:r>
              <a:rPr lang="en-IN" sz="1600" dirty="0" err="1">
                <a:latin typeface="Times New Roman" panose="02020603050405020304" pitchFamily="18" charset="0"/>
                <a:cs typeface="Times New Roman" panose="02020603050405020304" pitchFamily="18" charset="0"/>
              </a:rPr>
              <a:t>displayDashboard</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updateDashboard</a:t>
            </a:r>
            <a:r>
              <a:rPr lang="en-IN" sz="1600" dirty="0">
                <a:latin typeface="Times New Roman" panose="02020603050405020304" pitchFamily="18" charset="0"/>
                <a:cs typeface="Times New Roman" panose="02020603050405020304" pitchFamily="18" charset="0"/>
              </a:rPr>
              <a:t> ()</a:t>
            </a:r>
          </a:p>
        </p:txBody>
      </p:sp>
      <p:sp>
        <p:nvSpPr>
          <p:cNvPr id="22" name="Arrow: Bent 21">
            <a:extLst>
              <a:ext uri="{FF2B5EF4-FFF2-40B4-BE49-F238E27FC236}">
                <a16:creationId xmlns:a16="http://schemas.microsoft.com/office/drawing/2014/main" id="{916A6FC1-C724-8F20-898C-CA838C9F3D5C}"/>
              </a:ext>
            </a:extLst>
          </p:cNvPr>
          <p:cNvSpPr/>
          <p:nvPr/>
        </p:nvSpPr>
        <p:spPr>
          <a:xfrm rot="5400000">
            <a:off x="5248871" y="2406545"/>
            <a:ext cx="1020764" cy="1024147"/>
          </a:xfrm>
          <a:prstGeom prst="bentArrow">
            <a:avLst>
              <a:gd name="adj1" fmla="val 25000"/>
              <a:gd name="adj2" fmla="val 28929"/>
              <a:gd name="adj3" fmla="val 25000"/>
              <a:gd name="adj4" fmla="val 37463"/>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23" name="Arrow: Down 22">
            <a:extLst>
              <a:ext uri="{FF2B5EF4-FFF2-40B4-BE49-F238E27FC236}">
                <a16:creationId xmlns:a16="http://schemas.microsoft.com/office/drawing/2014/main" id="{AEE0BECA-8686-0111-1A6D-68BBD71D9EE1}"/>
              </a:ext>
            </a:extLst>
          </p:cNvPr>
          <p:cNvSpPr/>
          <p:nvPr/>
        </p:nvSpPr>
        <p:spPr>
          <a:xfrm>
            <a:off x="3033347" y="5010525"/>
            <a:ext cx="540786" cy="447217"/>
          </a:xfrm>
          <a:prstGeom prst="downArrow">
            <a:avLst/>
          </a:prstGeom>
          <a:solidFill>
            <a:schemeClr val="tx1">
              <a:lumMod val="95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4" name="Arrow: Right 23">
            <a:extLst>
              <a:ext uri="{FF2B5EF4-FFF2-40B4-BE49-F238E27FC236}">
                <a16:creationId xmlns:a16="http://schemas.microsoft.com/office/drawing/2014/main" id="{1E7E0972-BC3E-8C78-72EF-54C48C27F92F}"/>
              </a:ext>
            </a:extLst>
          </p:cNvPr>
          <p:cNvSpPr/>
          <p:nvPr/>
        </p:nvSpPr>
        <p:spPr>
          <a:xfrm>
            <a:off x="4421941" y="6130964"/>
            <a:ext cx="674012" cy="572660"/>
          </a:xfrm>
          <a:prstGeom prst="rightArrow">
            <a:avLst/>
          </a:prstGeom>
          <a:solidFill>
            <a:schemeClr val="tx1">
              <a:lumMod val="95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6" name="Arrow: Right 25">
            <a:extLst>
              <a:ext uri="{FF2B5EF4-FFF2-40B4-BE49-F238E27FC236}">
                <a16:creationId xmlns:a16="http://schemas.microsoft.com/office/drawing/2014/main" id="{34603DC1-C284-B23A-5B8A-7A04BCA24266}"/>
              </a:ext>
            </a:extLst>
          </p:cNvPr>
          <p:cNvSpPr/>
          <p:nvPr/>
        </p:nvSpPr>
        <p:spPr>
          <a:xfrm>
            <a:off x="4421941" y="5403987"/>
            <a:ext cx="674012" cy="572660"/>
          </a:xfrm>
          <a:prstGeom prst="rightArrow">
            <a:avLst/>
          </a:prstGeom>
          <a:solidFill>
            <a:schemeClr val="tx2">
              <a:lumMod val="20000"/>
              <a:lumOff val="80000"/>
            </a:schemeClr>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BB6025B9-B75F-5EB1-0EFE-64804956D81A}"/>
              </a:ext>
            </a:extLst>
          </p:cNvPr>
          <p:cNvSpPr/>
          <p:nvPr/>
        </p:nvSpPr>
        <p:spPr>
          <a:xfrm>
            <a:off x="5136603" y="5403987"/>
            <a:ext cx="1845694" cy="572660"/>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800F99D3-EC3A-A043-D379-D10B932EA6A0}"/>
              </a:ext>
            </a:extLst>
          </p:cNvPr>
          <p:cNvSpPr/>
          <p:nvPr/>
        </p:nvSpPr>
        <p:spPr>
          <a:xfrm>
            <a:off x="5171565" y="6161268"/>
            <a:ext cx="1845694" cy="572660"/>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6BA96C4-A6CA-CCD7-BBD7-04A56D713120}"/>
              </a:ext>
            </a:extLst>
          </p:cNvPr>
          <p:cNvSpPr txBox="1"/>
          <p:nvPr/>
        </p:nvSpPr>
        <p:spPr>
          <a:xfrm>
            <a:off x="5247179" y="5478200"/>
            <a:ext cx="1575515" cy="424732"/>
          </a:xfrm>
          <a:prstGeom prst="rect">
            <a:avLst/>
          </a:prstGeom>
          <a:noFill/>
        </p:spPr>
        <p:txBody>
          <a:bodyPr wrap="square" rtlCol="0">
            <a:spAutoFit/>
          </a:bodyPr>
          <a:lstStyle/>
          <a:p>
            <a:pPr>
              <a:lnSpc>
                <a:spcPct val="90000"/>
              </a:lnSpc>
            </a:pPr>
            <a:r>
              <a:rPr lang="en-IN" sz="2400" dirty="0">
                <a:latin typeface="Times New Roman" panose="02020603050405020304" pitchFamily="18" charset="0"/>
                <a:cs typeface="Times New Roman" panose="02020603050405020304" pitchFamily="18" charset="0"/>
              </a:rPr>
              <a:t>Charts</a:t>
            </a:r>
          </a:p>
        </p:txBody>
      </p:sp>
      <p:sp>
        <p:nvSpPr>
          <p:cNvPr id="30" name="TextBox 29">
            <a:extLst>
              <a:ext uri="{FF2B5EF4-FFF2-40B4-BE49-F238E27FC236}">
                <a16:creationId xmlns:a16="http://schemas.microsoft.com/office/drawing/2014/main" id="{A9928E91-8B14-5DB2-B9F0-A8AECDB2A70A}"/>
              </a:ext>
            </a:extLst>
          </p:cNvPr>
          <p:cNvSpPr txBox="1"/>
          <p:nvPr/>
        </p:nvSpPr>
        <p:spPr>
          <a:xfrm>
            <a:off x="5247179" y="6309320"/>
            <a:ext cx="1423297" cy="424732"/>
          </a:xfrm>
          <a:prstGeom prst="rect">
            <a:avLst/>
          </a:prstGeom>
          <a:noFill/>
        </p:spPr>
        <p:txBody>
          <a:bodyPr wrap="square" rtlCol="0">
            <a:spAutoFit/>
          </a:bodyPr>
          <a:lstStyle/>
          <a:p>
            <a:pPr>
              <a:lnSpc>
                <a:spcPct val="90000"/>
              </a:lnSpc>
            </a:pPr>
            <a:r>
              <a:rPr lang="en-IN" sz="2400" dirty="0">
                <a:latin typeface="Times New Roman" panose="02020603050405020304" pitchFamily="18" charset="0"/>
                <a:cs typeface="Times New Roman" panose="02020603050405020304" pitchFamily="18" charset="0"/>
              </a:rPr>
              <a:t>Tables</a:t>
            </a:r>
          </a:p>
        </p:txBody>
      </p:sp>
      <p:sp>
        <p:nvSpPr>
          <p:cNvPr id="31" name="TextBox 30">
            <a:extLst>
              <a:ext uri="{FF2B5EF4-FFF2-40B4-BE49-F238E27FC236}">
                <a16:creationId xmlns:a16="http://schemas.microsoft.com/office/drawing/2014/main" id="{A7A0C9FD-65A3-C293-2E5A-3BD04C46E1E2}"/>
              </a:ext>
            </a:extLst>
          </p:cNvPr>
          <p:cNvSpPr txBox="1"/>
          <p:nvPr/>
        </p:nvSpPr>
        <p:spPr>
          <a:xfrm>
            <a:off x="7102524" y="1700808"/>
            <a:ext cx="5086301" cy="485543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Object-oriented Portfolio Management System </a:t>
            </a:r>
          </a:p>
          <a:p>
            <a:pPr marL="342900" indent="-342900">
              <a:lnSpc>
                <a:spcPct val="150000"/>
              </a:lnSpc>
              <a:buAutoNum type="arabicPeriod"/>
            </a:pPr>
            <a:r>
              <a:rPr lang="en-US" sz="2000" dirty="0">
                <a:latin typeface="Times New Roman" panose="02020603050405020304" pitchFamily="18" charset="0"/>
                <a:cs typeface="Times New Roman" panose="02020603050405020304" pitchFamily="18" charset="0"/>
              </a:rPr>
              <a:t>The Core Model (Data Layer) </a:t>
            </a:r>
          </a:p>
          <a:p>
            <a:pPr>
              <a:lnSpc>
                <a:spcPct val="150000"/>
              </a:lnSpc>
            </a:pPr>
            <a:r>
              <a:rPr lang="en-US" sz="1600" dirty="0">
                <a:latin typeface="Times New Roman" panose="02020603050405020304" pitchFamily="18" charset="0"/>
                <a:cs typeface="Times New Roman" panose="02020603050405020304" pitchFamily="18" charset="0"/>
              </a:rPr>
              <a:t>This section represents the Model— the data structures and business logic that handle the portfolio's state, rules, and calculations. </a:t>
            </a:r>
          </a:p>
          <a:p>
            <a:pPr>
              <a:lnSpc>
                <a:spcPct val="150000"/>
              </a:lnSpc>
            </a:pPr>
            <a:r>
              <a:rPr lang="en-US" sz="2000" dirty="0">
                <a:latin typeface="Times New Roman" panose="02020603050405020304" pitchFamily="18" charset="0"/>
                <a:cs typeface="Times New Roman" panose="02020603050405020304" pitchFamily="18" charset="0"/>
              </a:rPr>
              <a:t>2. The Application and View (Controller &amp; View Layers) </a:t>
            </a:r>
          </a:p>
          <a:p>
            <a:pPr>
              <a:lnSpc>
                <a:spcPct val="150000"/>
              </a:lnSpc>
            </a:pPr>
            <a:r>
              <a:rPr lang="en-US" sz="1600" dirty="0">
                <a:latin typeface="Times New Roman" panose="02020603050405020304" pitchFamily="18" charset="0"/>
                <a:cs typeface="Times New Roman" panose="02020603050405020304" pitchFamily="18" charset="0"/>
              </a:rPr>
              <a:t>This section focuses on managing the over all application and handling the user interface. </a:t>
            </a:r>
          </a:p>
          <a:p>
            <a:pPr>
              <a:lnSpc>
                <a:spcPct val="150000"/>
              </a:lnSpc>
            </a:pPr>
            <a:r>
              <a:rPr lang="en-US" sz="2000" dirty="0">
                <a:latin typeface="Times New Roman" panose="02020603050405020304" pitchFamily="18" charset="0"/>
                <a:cs typeface="Times New Roman" panose="02020603050405020304" pitchFamily="18" charset="0"/>
              </a:rPr>
              <a:t>3. Chart and Table Classes (Concrete Views)</a:t>
            </a:r>
          </a:p>
          <a:p>
            <a:pPr>
              <a:lnSpc>
                <a:spcPct val="150000"/>
              </a:lnSpc>
            </a:pPr>
            <a:r>
              <a:rPr lang="en-US" sz="1600" dirty="0">
                <a:latin typeface="Times New Roman" panose="02020603050405020304" pitchFamily="18" charset="0"/>
                <a:cs typeface="Times New Roman" panose="02020603050405020304" pitchFamily="18" charset="0"/>
              </a:rPr>
              <a:t>These represent specific visualization components (like the </a:t>
            </a:r>
            <a:r>
              <a:rPr lang="en-US" sz="1600" dirty="0" err="1">
                <a:latin typeface="Times New Roman" panose="02020603050405020304" pitchFamily="18" charset="0"/>
                <a:cs typeface="Times New Roman" panose="02020603050405020304" pitchFamily="18" charset="0"/>
              </a:rPr>
              <a:t>JFreeChart</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JTable</a:t>
            </a:r>
            <a:r>
              <a:rPr lang="en-US" sz="1600" dirty="0">
                <a:latin typeface="Times New Roman" panose="02020603050405020304" pitchFamily="18" charset="0"/>
                <a:cs typeface="Times New Roman" panose="02020603050405020304" pitchFamily="18" charset="0"/>
              </a:rPr>
              <a:t> in your code).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132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764</TotalTime>
  <Words>2382</Words>
  <Application>Microsoft Office PowerPoint</Application>
  <PresentationFormat>Custom</PresentationFormat>
  <Paragraphs>219</Paragraphs>
  <Slides>18</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Consolas</vt:lpstr>
      <vt:lpstr>Corbel</vt:lpstr>
      <vt:lpstr>Google Sans Text</vt:lpstr>
      <vt:lpstr>Times New Roman</vt:lpstr>
      <vt:lpstr>Wingdings</vt:lpstr>
      <vt:lpstr>Chalkboard 16x9</vt:lpstr>
      <vt:lpstr>PERSONAL PORTFOLIO MANAGEMENT DASHBOARD</vt:lpstr>
      <vt:lpstr>TABLE OF CONTENT:</vt:lpstr>
      <vt:lpstr>PROBLEM STATEMENT…!</vt:lpstr>
      <vt:lpstr>INTRODUCTION:</vt:lpstr>
      <vt:lpstr>PROPOSED SYSTEM</vt:lpstr>
      <vt:lpstr>SYSTEM REQUIREMENTS</vt:lpstr>
      <vt:lpstr>Algorithm  </vt:lpstr>
      <vt:lpstr>PORTFOLIO DASHBOARD SYSTEM ARCHITECTURE</vt:lpstr>
      <vt:lpstr>CLASS DIAGRAM</vt:lpstr>
      <vt:lpstr>DATAFLOW DIAGRAM :</vt:lpstr>
      <vt:lpstr>SNAPSHOTS</vt:lpstr>
      <vt:lpstr>SNAPSHOTS…!</vt:lpstr>
      <vt:lpstr>CORE FEATURES &amp; PROJECT ANALYSIS:</vt:lpstr>
      <vt:lpstr>IMPLEMENTATION:</vt:lpstr>
      <vt:lpstr> ADVANTAGES AND DISADVANTAGES: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Kiran Biradar</dc:creator>
  <cp:lastModifiedBy>Kiran Biradar</cp:lastModifiedBy>
  <cp:revision>20</cp:revision>
  <dcterms:created xsi:type="dcterms:W3CDTF">2025-11-02T17:17:11Z</dcterms:created>
  <dcterms:modified xsi:type="dcterms:W3CDTF">2025-11-06T05:13:08Z</dcterms:modified>
</cp:coreProperties>
</file>